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FF00"/>
    <a:srgbClr val="33CC33"/>
    <a:srgbClr val="800000"/>
    <a:srgbClr val="00FFCC"/>
    <a:srgbClr val="FF66FF"/>
    <a:srgbClr val="0000FF"/>
    <a:srgbClr val="FF3300"/>
    <a:srgbClr val="0066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55" d="100"/>
          <a:sy n="55" d="100"/>
        </p:scale>
        <p:origin x="-10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7D6-8436-44F5-9FA9-1FE492438FD5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C82A-82EA-420E-A7BB-890FD1C27F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4624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7D6-8436-44F5-9FA9-1FE492438FD5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C82A-82EA-420E-A7BB-890FD1C27F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9559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7D6-8436-44F5-9FA9-1FE492438FD5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C82A-82EA-420E-A7BB-890FD1C27F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3245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7D6-8436-44F5-9FA9-1FE492438FD5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C82A-82EA-420E-A7BB-890FD1C27F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9274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7D6-8436-44F5-9FA9-1FE492438FD5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C82A-82EA-420E-A7BB-890FD1C27F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4672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7D6-8436-44F5-9FA9-1FE492438FD5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C82A-82EA-420E-A7BB-890FD1C27F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7114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7D6-8436-44F5-9FA9-1FE492438FD5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C82A-82EA-420E-A7BB-890FD1C27F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041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7D6-8436-44F5-9FA9-1FE492438FD5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C82A-82EA-420E-A7BB-890FD1C27F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2698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7D6-8436-44F5-9FA9-1FE492438FD5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C82A-82EA-420E-A7BB-890FD1C27F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5851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7D6-8436-44F5-9FA9-1FE492438FD5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C82A-82EA-420E-A7BB-890FD1C27F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5604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7D6-8436-44F5-9FA9-1FE492438FD5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BC82A-82EA-420E-A7BB-890FD1C27F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0283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067D6-8436-44F5-9FA9-1FE492438FD5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BC82A-82EA-420E-A7BB-890FD1C27F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7269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intable Easter egg border. Free GIF, JPG, PDF, and PNG downloads at http://pageborders.org/download/easter-egg-border/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751" y="-1076750"/>
            <a:ext cx="6929788" cy="90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sk-SK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sk-SK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sk-SK" sz="2200" dirty="0">
                <a:solidFill>
                  <a:srgbClr val="33CC33"/>
                </a:solidFill>
                <a:latin typeface="Algerian" panose="04020705040A02060702" pitchFamily="82" charset="0"/>
                <a:ea typeface="+mn-ea"/>
                <a:cs typeface="+mn-cs"/>
              </a:rPr>
              <a:t>ŠPECIÁLNA MATERSÁ ŠKOLA BYTČA</a:t>
            </a:r>
            <a:r>
              <a:rPr lang="sk-SK" sz="2200" dirty="0">
                <a:solidFill>
                  <a:srgbClr val="33CC33"/>
                </a:solidFill>
                <a:ea typeface="+mn-ea"/>
                <a:cs typeface="+mn-cs"/>
              </a:rPr>
              <a:t/>
            </a:r>
            <a:br>
              <a:rPr lang="sk-SK" sz="2200" dirty="0">
                <a:solidFill>
                  <a:srgbClr val="33CC33"/>
                </a:solidFill>
                <a:ea typeface="+mn-ea"/>
                <a:cs typeface="+mn-cs"/>
              </a:rPr>
            </a:br>
            <a:endParaRPr lang="sk-SK" sz="2200" dirty="0">
              <a:solidFill>
                <a:srgbClr val="33CC33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700808"/>
            <a:ext cx="7128792" cy="44253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sk-SK" sz="5900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sk-SK" sz="5900" dirty="0" smtClean="0">
              <a:solidFill>
                <a:srgbClr val="FF0000"/>
              </a:solidFill>
              <a:latin typeface="Algerian" panose="04020705040A02060702" pitchFamily="82" charset="0"/>
              <a:ea typeface="+mj-ea"/>
              <a:cs typeface="+mj-cs"/>
            </a:endParaRPr>
          </a:p>
          <a:p>
            <a:pPr marL="0" indent="0">
              <a:buNone/>
            </a:pPr>
            <a:endParaRPr lang="sk-SK" sz="2400" dirty="0">
              <a:solidFill>
                <a:srgbClr val="FF0000"/>
              </a:solidFill>
              <a:latin typeface="Monotype Corsiva" panose="03010101010201010101" pitchFamily="66" charset="0"/>
              <a:ea typeface="+mj-ea"/>
              <a:cs typeface="+mj-cs"/>
            </a:endParaRPr>
          </a:p>
          <a:p>
            <a:pPr marL="0" indent="0">
              <a:buNone/>
            </a:pPr>
            <a:endParaRPr lang="sk-SK" b="1" dirty="0" smtClean="0">
              <a:solidFill>
                <a:srgbClr val="FF0000"/>
              </a:solidFill>
              <a:latin typeface="Monotype Corsiva" panose="03010101010201010101" pitchFamily="66" charset="0"/>
              <a:ea typeface="+mj-ea"/>
              <a:cs typeface="+mj-cs"/>
            </a:endParaRP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  <a:latin typeface="Monotype Corsiva" panose="03010101010201010101" pitchFamily="66" charset="0"/>
              <a:ea typeface="+mj-ea"/>
              <a:cs typeface="+mj-cs"/>
            </a:endParaRPr>
          </a:p>
          <a:p>
            <a:pPr marL="0" lvl="0" indent="0">
              <a:buNone/>
            </a:pPr>
            <a:endParaRPr lang="sk-SK" sz="13500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lvl="0" indent="0">
              <a:buNone/>
            </a:pPr>
            <a:endParaRPr lang="sk-SK" sz="135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lvl="0" indent="0">
              <a:buNone/>
            </a:pPr>
            <a:endParaRPr lang="sk-SK" sz="13500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r>
              <a:rPr lang="sk-SK" sz="135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TO </a:t>
            </a:r>
            <a:r>
              <a:rPr lang="sk-SK" sz="13500" dirty="0">
                <a:solidFill>
                  <a:srgbClr val="FF0000"/>
                </a:solidFill>
                <a:latin typeface="Algerian" panose="04020705040A02060702" pitchFamily="82" charset="0"/>
              </a:rPr>
              <a:t>VAJÍČKO  MAĽOVANÉ</a:t>
            </a:r>
          </a:p>
          <a:p>
            <a:pPr marL="0" lvl="0" indent="0" algn="ctr">
              <a:buNone/>
            </a:pPr>
            <a:r>
              <a:rPr lang="sk-SK" sz="13500" dirty="0">
                <a:solidFill>
                  <a:srgbClr val="FF0000"/>
                </a:solidFill>
                <a:latin typeface="Algerian" panose="04020705040A02060702" pitchFamily="82" charset="0"/>
              </a:rPr>
              <a:t>V Škôlke si my </a:t>
            </a:r>
            <a:r>
              <a:rPr lang="sk-SK" sz="135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Nachystáme</a:t>
            </a:r>
            <a:endParaRPr lang="sk-SK" sz="135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sk-SK" b="1" dirty="0" smtClean="0">
              <a:solidFill>
                <a:srgbClr val="FF0000"/>
              </a:solidFill>
              <a:latin typeface="Monotype Corsiva" panose="03010101010201010101" pitchFamily="66" charset="0"/>
              <a:ea typeface="+mj-ea"/>
              <a:cs typeface="+mj-cs"/>
            </a:endParaRPr>
          </a:p>
          <a:p>
            <a:pPr marL="0" indent="0">
              <a:buNone/>
            </a:pPr>
            <a:endParaRPr lang="sk-SK" b="1" dirty="0">
              <a:solidFill>
                <a:srgbClr val="FF0000"/>
              </a:solidFill>
              <a:latin typeface="Monotype Corsiva" panose="03010101010201010101" pitchFamily="66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  <a:latin typeface="Algerian" panose="04020705040A02060702" pitchFamily="82" charset="0"/>
                <a:ea typeface="+mj-ea"/>
                <a:cs typeface="+mj-cs"/>
              </a:rPr>
              <a:t>       </a:t>
            </a:r>
            <a:endParaRPr lang="sk-SK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2163" y="1484784"/>
            <a:ext cx="3147876" cy="3147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317723"/>
            <a:ext cx="1933713" cy="33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2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intable Easter egg border. Free GIF, JPG, PDF, and PNG downloads at http://pageborders.org/download/easter-egg-border/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751" y="-1076750"/>
            <a:ext cx="6929788" cy="90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3888" y="-171400"/>
            <a:ext cx="2038528" cy="6264696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Čo to vtáci  </a:t>
            </a:r>
            <a:r>
              <a:rPr lang="sk-SK" sz="20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šťebotali</a:t>
            </a:r>
            <a: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že k nám prídu sviatky jari?</a:t>
            </a:r>
            <a:b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Poďme deti, neleňme a vajíčka si pripravme.</a:t>
            </a:r>
            <a:b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Žlté a či zelené,</a:t>
            </a:r>
            <a:b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hlavne nech sú veselé.</a:t>
            </a:r>
            <a:b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Ale kde ich vezmeme?</a:t>
            </a:r>
            <a:b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Poprosíme sliepočku,</a:t>
            </a:r>
            <a:b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zavoláme na ňu...</a:t>
            </a:r>
            <a:endParaRPr lang="sk-SK" sz="2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2" name="Picture 4" descr="D:\Dokumenty\Desktop\Nový priečinok\IMG_13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416" y="3870323"/>
            <a:ext cx="2574751" cy="19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kumenty\Desktop\Nový priečinok\IMG_13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639" y="3825117"/>
            <a:ext cx="2634905" cy="198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kumenty\Desktop\Nový priečinok\IMG_13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416" y="980728"/>
            <a:ext cx="258709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639" y="976523"/>
            <a:ext cx="2857500" cy="1952625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745315"/>
            <a:ext cx="1219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7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5" y="3172619"/>
            <a:ext cx="1428750" cy="1381125"/>
          </a:xfrm>
        </p:spPr>
      </p:pic>
      <p:pic>
        <p:nvPicPr>
          <p:cNvPr id="4" name="Picture 4" descr="Printable Easter egg border. Free GIF, JPG, PDF, and PNG downloads at http://pageborders.org/download/easter-egg-border/: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751" y="-1076750"/>
            <a:ext cx="6929788" cy="90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971600" y="908720"/>
            <a:ext cx="5886400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sk-SK" sz="3200" b="1" dirty="0" smtClean="0">
              <a:solidFill>
                <a:srgbClr val="FF3300"/>
              </a:solidFill>
              <a:latin typeface="Monotype Corsiva" panose="03010101010201010101" pitchFamily="66" charset="0"/>
            </a:endParaRPr>
          </a:p>
          <a:p>
            <a:pPr lvl="0">
              <a:spcBef>
                <a:spcPct val="20000"/>
              </a:spcBef>
            </a:pPr>
            <a:r>
              <a:rPr lang="sk-SK" sz="3200" b="1" dirty="0" err="1" smtClean="0">
                <a:solidFill>
                  <a:srgbClr val="FF3300"/>
                </a:solidFill>
                <a:latin typeface="Monotype Corsiva" panose="03010101010201010101" pitchFamily="66" charset="0"/>
              </a:rPr>
              <a:t>Dajže</a:t>
            </a:r>
            <a:r>
              <a:rPr lang="sk-SK" sz="3200" b="1" dirty="0" smtClean="0">
                <a:solidFill>
                  <a:srgbClr val="FF3300"/>
                </a:solidFill>
                <a:latin typeface="Monotype Corsiva" panose="03010101010201010101" pitchFamily="66" charset="0"/>
              </a:rPr>
              <a:t> </a:t>
            </a:r>
            <a:r>
              <a:rPr lang="sk-SK" sz="3200" b="1" dirty="0">
                <a:solidFill>
                  <a:srgbClr val="FF3300"/>
                </a:solidFill>
                <a:latin typeface="Monotype Corsiva" panose="03010101010201010101" pitchFamily="66" charset="0"/>
              </a:rPr>
              <a:t>mi sliepočka ,                        </a:t>
            </a:r>
          </a:p>
          <a:p>
            <a:pPr lvl="0">
              <a:spcBef>
                <a:spcPct val="20000"/>
              </a:spcBef>
            </a:pPr>
            <a:endParaRPr lang="sk-SK" sz="3200" b="1" dirty="0">
              <a:solidFill>
                <a:srgbClr val="FF3300"/>
              </a:solidFill>
              <a:latin typeface="Monotype Corsiva" panose="03010101010201010101" pitchFamily="66" charset="0"/>
            </a:endParaRPr>
          </a:p>
          <a:p>
            <a:pPr lvl="0">
              <a:spcBef>
                <a:spcPct val="20000"/>
              </a:spcBef>
            </a:pPr>
            <a:r>
              <a:rPr lang="sk-SK" sz="3200" b="1" dirty="0" err="1">
                <a:solidFill>
                  <a:srgbClr val="FF3300"/>
                </a:solidFill>
                <a:latin typeface="Monotype Corsiva" panose="03010101010201010101" pitchFamily="66" charset="0"/>
              </a:rPr>
              <a:t>dajže</a:t>
            </a:r>
            <a:r>
              <a:rPr lang="sk-SK" sz="3200" b="1" dirty="0">
                <a:solidFill>
                  <a:srgbClr val="FF3300"/>
                </a:solidFill>
                <a:latin typeface="Monotype Corsiva" panose="03010101010201010101" pitchFamily="66" charset="0"/>
              </a:rPr>
              <a:t> mi vajíčko </a:t>
            </a:r>
          </a:p>
          <a:p>
            <a:pPr lvl="0">
              <a:spcBef>
                <a:spcPct val="20000"/>
              </a:spcBef>
            </a:pPr>
            <a:endParaRPr lang="sk-SK" sz="3200" b="1" dirty="0">
              <a:solidFill>
                <a:srgbClr val="FF3300"/>
              </a:solidFill>
              <a:latin typeface="Monotype Corsiva" panose="03010101010201010101" pitchFamily="66" charset="0"/>
            </a:endParaRPr>
          </a:p>
          <a:p>
            <a:pPr lvl="0">
              <a:spcBef>
                <a:spcPct val="20000"/>
              </a:spcBef>
            </a:pPr>
            <a:r>
              <a:rPr lang="sk-SK" sz="3200" b="1" dirty="0">
                <a:solidFill>
                  <a:srgbClr val="FF3300"/>
                </a:solidFill>
                <a:latin typeface="Monotype Corsiva" panose="03010101010201010101" pitchFamily="66" charset="0"/>
              </a:rPr>
              <a:t> a ja ho vyfarbím,                                </a:t>
            </a:r>
          </a:p>
          <a:p>
            <a:pPr lvl="0">
              <a:spcBef>
                <a:spcPct val="20000"/>
              </a:spcBef>
            </a:pPr>
            <a:endParaRPr lang="sk-SK" sz="3200" b="1" dirty="0">
              <a:solidFill>
                <a:srgbClr val="FF3300"/>
              </a:solidFill>
              <a:latin typeface="Monotype Corsiva" panose="03010101010201010101" pitchFamily="66" charset="0"/>
            </a:endParaRPr>
          </a:p>
          <a:p>
            <a:pPr lvl="0">
              <a:spcBef>
                <a:spcPct val="20000"/>
              </a:spcBef>
            </a:pPr>
            <a:r>
              <a:rPr lang="sk-SK" sz="3200" b="1" dirty="0">
                <a:solidFill>
                  <a:srgbClr val="FF3300"/>
                </a:solidFill>
                <a:latin typeface="Monotype Corsiva" panose="03010101010201010101" pitchFamily="66" charset="0"/>
              </a:rPr>
              <a:t>ako to slniečko .</a:t>
            </a:r>
            <a:endParaRPr lang="sk-SK" dirty="0">
              <a:solidFill>
                <a:prstClr val="black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493" y="3545354"/>
            <a:ext cx="17319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6602" y="4644541"/>
            <a:ext cx="1386800" cy="1340573"/>
          </a:xfrm>
          <a:prstGeom prst="rect">
            <a:avLst/>
          </a:prstGeom>
        </p:spPr>
      </p:pic>
      <p:pic>
        <p:nvPicPr>
          <p:cNvPr id="3077" name="Picture 5" descr="D:\Dokumenty\Desktop\Nový priečinok\IMG_13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64330"/>
            <a:ext cx="2440105" cy="183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2364" y="716743"/>
            <a:ext cx="2728546" cy="205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9877" y="1157488"/>
            <a:ext cx="1112579" cy="111257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7416" y="2671762"/>
            <a:ext cx="2857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intable Easter egg border. Free GIF, JPG, PDF, and PNG downloads at http://pageborders.org/download/easter-egg-border/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751" y="-1076750"/>
            <a:ext cx="6929788" cy="90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39064" y="1556792"/>
            <a:ext cx="2497445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Sliepočka už vajcia dala a takto nám povedala,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milé deti posadajte, </a:t>
            </a:r>
            <a:r>
              <a:rPr lang="sk-SK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rukávky</a:t>
            </a: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si vyhŕňajte,</a:t>
            </a:r>
          </a:p>
          <a:p>
            <a:pPr marL="0" indent="0" algn="ctr">
              <a:buNone/>
            </a:pP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Berte do rúk farbičky,</a:t>
            </a:r>
          </a:p>
          <a:p>
            <a:pPr marL="0" indent="0" algn="ctr">
              <a:buNone/>
            </a:pPr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r</a:t>
            </a: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ozcvičte si ručičky. </a:t>
            </a:r>
          </a:p>
        </p:txBody>
      </p:sp>
      <p:pic>
        <p:nvPicPr>
          <p:cNvPr id="4098" name="Picture 2" descr="D:\Dokumenty\Desktop\Nový priečinok (2)\IMG_13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196" y="1136607"/>
            <a:ext cx="239545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kumenty\Desktop\Nový priečinok (2)\IMG_13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0762" y="1172537"/>
            <a:ext cx="2299835" cy="172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okumenty\Desktop\Nový priečinok (2)\IMG_13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25" y="3738562"/>
            <a:ext cx="2462626" cy="185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okumenty\Desktop\Nový priečinok (2)\IMG_13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42501" y="3763726"/>
            <a:ext cx="2395655" cy="180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869160"/>
            <a:ext cx="1899230" cy="13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5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intable Easter egg border. Free GIF, JPG, PDF, and PNG downloads at http://pageborders.org/download/easter-egg-border/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751" y="-1076750"/>
            <a:ext cx="6929788" cy="90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21037" y="3117851"/>
            <a:ext cx="2719115" cy="2584326"/>
          </a:xfrm>
        </p:spPr>
        <p:txBody>
          <a:bodyPr>
            <a:normAutofit fontScale="925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Potom </a:t>
            </a: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spravte </a:t>
            </a:r>
            <a:r>
              <a:rPr lang="sk-SK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čáry</a:t>
            </a:r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máry,</a:t>
            </a:r>
            <a:b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nech sa vám to dnes pekne darí</a:t>
            </a:r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b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Kvačky, čiarky, ba i pruhy,</a:t>
            </a:r>
            <a:b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O</a:t>
            </a: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rnamentov </a:t>
            </a:r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štyri druhy.</a:t>
            </a:r>
          </a:p>
          <a:p>
            <a:pPr marL="0" lvl="0" indent="0" algn="ctr">
              <a:buNone/>
            </a:pPr>
            <a:endParaRPr lang="sk-SK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lvl="0" indent="0" algn="ctr">
              <a:buNone/>
            </a:pPr>
            <a:endParaRPr lang="sk-SK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lvl="0" indent="0">
              <a:buNone/>
            </a:pPr>
            <a:endParaRPr lang="sk-SK" sz="1800" dirty="0">
              <a:solidFill>
                <a:prstClr val="black"/>
              </a:solidFill>
            </a:endParaRPr>
          </a:p>
          <a:p>
            <a:endParaRPr lang="sk-SK" dirty="0"/>
          </a:p>
        </p:txBody>
      </p:sp>
      <p:pic>
        <p:nvPicPr>
          <p:cNvPr id="5122" name="Picture 2" descr="D:\Dokumenty\Desktop\Nový priečinok (2)\IMG_13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900" y="1300162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kumenty\Desktop\Nový priečinok (2)\IMG_13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837" y="4117851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okumenty\Desktop\Nový priečinok (2)\IMG_13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66247" y="1441450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Dokumenty\Desktop\Nový priečinok (2)\IMG_13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66248" y="4117853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Dokumenty\Desktop\Nový priečinok (2)\IMG_135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7546" y="1271587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1037" y="4987801"/>
            <a:ext cx="3097989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6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intable Easter egg border. Free GIF, JPG, PDF, and PNG downloads at http://pageborders.org/download/easter-egg-border/: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751" y="-1076751"/>
            <a:ext cx="6929788" cy="90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07792" y="3152587"/>
            <a:ext cx="2973703" cy="297357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To </a:t>
            </a:r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vajíčko maľované,</a:t>
            </a:r>
            <a:b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kvietkami je </a:t>
            </a:r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cifrované</a:t>
            </a:r>
            <a:r>
              <a:rPr lang="sk-SK" sz="1800" dirty="0">
                <a:solidFill>
                  <a:srgbClr val="FF0000"/>
                </a:solidFill>
                <a:latin typeface="Monotype Corsiva" panose="03010101010201010101" pitchFamily="66" charset="0"/>
              </a:rPr>
              <a:t>,</a:t>
            </a:r>
          </a:p>
          <a:p>
            <a:pPr marL="0" lvl="0" indent="0" algn="ctr">
              <a:buNone/>
            </a:pP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škrupinkami </a:t>
            </a:r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lepené, komu že </a:t>
            </a:r>
            <a:r>
              <a:rPr lang="sk-SK" sz="2400">
                <a:solidFill>
                  <a:srgbClr val="FF0000"/>
                </a:solidFill>
                <a:latin typeface="Monotype Corsiva" panose="03010101010201010101" pitchFamily="66" charset="0"/>
              </a:rPr>
              <a:t>ho </a:t>
            </a:r>
            <a:r>
              <a:rPr lang="sk-SK" sz="2400" smtClean="0">
                <a:solidFill>
                  <a:srgbClr val="FF0000"/>
                </a:solidFill>
                <a:latin typeface="Monotype Corsiva" panose="03010101010201010101" pitchFamily="66" charset="0"/>
              </a:rPr>
              <a:t>dám...</a:t>
            </a:r>
            <a:endParaRPr lang="sk-SK" sz="240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sk-SK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D:\Dokumenty\Desktop\Nový priečinok (2)\IMG_13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87546" y="1093044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kumenty\Desktop\Nový priečinok (2)\IMG_13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495" y="4004387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okumenty\Desktop\Nový priečinok (2)\IMG_13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3788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Dokumenty\Desktop\Nový priečinok (2)\IMG_137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246" y="3464894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Dokumenty\Desktop\Nový priečinok (2)\IMG_136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3432" y="1306324"/>
            <a:ext cx="2108200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7839" y="5269624"/>
            <a:ext cx="1428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8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-123435"/>
            <a:ext cx="9144000" cy="685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7" name="Picture 3" descr="D:\Dokumenty\Desktop\Nový priečinok (2)\IMG_13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723" y="620688"/>
            <a:ext cx="21082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okumenty\Desktop\Nový priečinok (2)\IMG_13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2407"/>
            <a:ext cx="21082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Dokumenty\Desktop\Nový priečinok (2)\IMG_13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950" y="811521"/>
            <a:ext cx="21082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Dokumenty\Desktop\Nový priečinok (2)\IMG_14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98" y="4107930"/>
            <a:ext cx="21082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Dokumenty\Desktop\Nový priečinok (2)\IMG_14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718" y="4179422"/>
            <a:ext cx="21082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Dokumenty\Desktop\Nový priečinok (2)\IMG_138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21082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123728" y="2492896"/>
            <a:ext cx="4734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Vajíčko červené, vajíčko zelené,</a:t>
            </a:r>
            <a:b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už </a:t>
            </a:r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každé vajíčko je pekne sfarbené.</a:t>
            </a:r>
            <a:b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Kdeže tie vajíčka odtiene vzali,</a:t>
            </a:r>
            <a:br>
              <a:rPr lang="sk-SK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to ich  naše detičky takto vycifrovali.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373" y="2696701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3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3896344" cy="3672408"/>
          </a:xfrm>
        </p:spPr>
        <p:txBody>
          <a:bodyPr>
            <a:normAutofit/>
          </a:bodyPr>
          <a:lstStyle/>
          <a:p>
            <a:r>
              <a:rPr lang="sk-SK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A na záver jak je zvykom, prišiel Maťko S korbáčikom,</a:t>
            </a:r>
            <a:br>
              <a:rPr lang="sk-SK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dievčatká on vyšibal a takúto básničku im povedal:</a:t>
            </a:r>
            <a:br>
              <a:rPr lang="sk-SK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„Šiby ryby, mastné ryby, kus koláča od korbáča, ja chcem iba máličko veľkonočné vajíčko.“</a:t>
            </a:r>
            <a:br>
              <a:rPr lang="sk-SK" sz="2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sk-SK" sz="2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Naše dievčatká nelenili a maľovaným vajíčkom ho obdarili</a:t>
            </a:r>
            <a:r>
              <a:rPr lang="sk-SK" sz="1800" dirty="0" smtClean="0"/>
              <a:t>.</a:t>
            </a:r>
            <a:br>
              <a:rPr lang="sk-SK" sz="1800" dirty="0" smtClean="0"/>
            </a:br>
            <a:r>
              <a:rPr lang="sk-SK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Spracovala: </a:t>
            </a:r>
            <a:r>
              <a:rPr lang="sk-SK" sz="1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Kucková</a:t>
            </a:r>
            <a:r>
              <a:rPr lang="sk-SK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Ľubomíra</a:t>
            </a:r>
            <a:br>
              <a:rPr lang="sk-SK" sz="1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sk-SK" sz="1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2" name="Picture 4" descr="D:\Dokumenty\Desktop\Nový priečinok\IMG_13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7899" y="908720"/>
            <a:ext cx="2299837" cy="172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Dokumenty\Desktop\Nový priečinok\IMG_14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6337" y="1131138"/>
            <a:ext cx="2252215" cy="169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Dokumenty\Desktop\IMG_13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976" y="3412864"/>
            <a:ext cx="2800400" cy="210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550855">
            <a:off x="-678624" y="4326994"/>
            <a:ext cx="3286125" cy="517667"/>
          </a:xfrm>
          <a:prstGeom prst="rect">
            <a:avLst/>
          </a:prstGeom>
        </p:spPr>
      </p:pic>
      <p:pic>
        <p:nvPicPr>
          <p:cNvPr id="7171" name="Picture 3" descr="D:\Dokumenty\Desktop\Nový priečinok (2)\IMG_138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61" y="836712"/>
            <a:ext cx="2395655" cy="180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668" y="5085184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5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92</Words>
  <Application>Microsoft Office PowerPoint</Application>
  <PresentationFormat>Prezentácia na obrazovke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 ŠPECIÁLNA MATERSÁ ŠKOLA BYTČA </vt:lpstr>
      <vt:lpstr>Čo to vtáci  šťebotali, že k nám prídu sviatky jari? Poďme deti, neleňme a vajíčka si pripravme. Žlté a či zelené, hlavne nech sú veselé. Ale kde ich vezmeme? Poprosíme sliepočku, zavoláme na ňu...</vt:lpstr>
      <vt:lpstr>Snímka 3</vt:lpstr>
      <vt:lpstr>Snímka 4</vt:lpstr>
      <vt:lpstr>Snímka 5</vt:lpstr>
      <vt:lpstr>Snímka 6</vt:lpstr>
      <vt:lpstr>Snímka 7</vt:lpstr>
      <vt:lpstr>A na záver jak je zvykom, prišiel Maťko S korbáčikom, dievčatká on vyšibal a takúto básničku im povedal: „Šiby ryby, mastné ryby, kus koláča od korbáča, ja chcem iba máličko veľkonočné vajíčko.“ Naše dievčatká nelenili a maľovaným vajíčkom ho obdarili. Spracovala: Kucková Ľubomíra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Owner</dc:creator>
  <cp:lastModifiedBy>Ziak</cp:lastModifiedBy>
  <cp:revision>18</cp:revision>
  <dcterms:created xsi:type="dcterms:W3CDTF">2016-03-31T16:45:25Z</dcterms:created>
  <dcterms:modified xsi:type="dcterms:W3CDTF">2016-04-04T12:44:20Z</dcterms:modified>
</cp:coreProperties>
</file>