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6" r:id="rId4"/>
    <p:sldId id="277" r:id="rId5"/>
    <p:sldId id="279" r:id="rId6"/>
    <p:sldId id="281" r:id="rId7"/>
    <p:sldId id="280" r:id="rId8"/>
    <p:sldId id="278" r:id="rId9"/>
    <p:sldId id="275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3967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1416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52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64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8662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1398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002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883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975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376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8246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0665-91B6-40FF-B97E-39EFE04C6140}" type="datetimeFigureOut">
              <a:rPr lang="sk-SK" smtClean="0"/>
              <a:pPr/>
              <a:t>3. 2. 2016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AE5C-E844-44F8-B8E1-170025C5D6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018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jpeg"/><Relationship Id="rId7" Type="http://schemas.openxmlformats.org/officeDocument/2006/relationships/image" Target="../media/image58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1.jpeg"/><Relationship Id="rId7" Type="http://schemas.openxmlformats.org/officeDocument/2006/relationships/image" Target="../media/image65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11" Type="http://schemas.openxmlformats.org/officeDocument/2006/relationships/image" Target="../media/image67.gif"/><Relationship Id="rId5" Type="http://schemas.openxmlformats.org/officeDocument/2006/relationships/image" Target="../media/image63.jpeg"/><Relationship Id="rId10" Type="http://schemas.openxmlformats.org/officeDocument/2006/relationships/image" Target="../media/image51.gif"/><Relationship Id="rId4" Type="http://schemas.openxmlformats.org/officeDocument/2006/relationships/image" Target="../media/image62.png"/><Relationship Id="rId9" Type="http://schemas.openxmlformats.org/officeDocument/2006/relationships/image" Target="../media/image5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7.jpeg"/><Relationship Id="rId7" Type="http://schemas.openxmlformats.org/officeDocument/2006/relationships/hyperlink" Target="99.gi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10" Type="http://schemas.openxmlformats.org/officeDocument/2006/relationships/image" Target="../media/image53.gif"/><Relationship Id="rId4" Type="http://schemas.openxmlformats.org/officeDocument/2006/relationships/image" Target="../media/image48.jpeg"/><Relationship Id="rId9" Type="http://schemas.openxmlformats.org/officeDocument/2006/relationships/image" Target="../media/image5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1728" y="-1183056"/>
            <a:ext cx="6869329" cy="92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Ako si deti ŠMŠ v Bytči posedeli pri bylinkovom čaji a rozprávke</a:t>
            </a:r>
            <a:b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99593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03848" y="508518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800" b="1" dirty="0">
              <a:solidFill>
                <a:srgbClr val="0000FF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716016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771800" y="454977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0000FF"/>
                </a:solidFill>
                <a:latin typeface="Lucida Calligraphy" panose="03010101010101010101" pitchFamily="66" charset="0"/>
              </a:rPr>
              <a:t>„Rukavička“</a:t>
            </a:r>
            <a:endParaRPr lang="sk-SK" sz="4800" b="1" dirty="0">
              <a:solidFill>
                <a:srgbClr val="0000FF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83" y="2555113"/>
            <a:ext cx="1709465" cy="2134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71799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" y="3314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5936" y="373306"/>
            <a:ext cx="4659351" cy="1183486"/>
          </a:xfrm>
        </p:spPr>
        <p:txBody>
          <a:bodyPr>
            <a:normAutofit fontScale="90000"/>
          </a:bodyPr>
          <a:lstStyle/>
          <a:p>
            <a:r>
              <a:rPr lang="sk-SK" sz="2400" i="1" dirty="0" smtClean="0">
                <a:solidFill>
                  <a:srgbClr val="0000FF"/>
                </a:solidFill>
              </a:rPr>
              <a:t>...beží líštička Kmotrička...no poď aj ty medzi nás...</a:t>
            </a:r>
            <a:r>
              <a:rPr lang="sk-SK" sz="2400" dirty="0" smtClean="0">
                <a:solidFill>
                  <a:srgbClr val="0000FF"/>
                </a:solidFill>
              </a:rPr>
              <a:t/>
            </a:r>
            <a:br>
              <a:rPr lang="sk-SK" sz="2400" dirty="0" smtClean="0">
                <a:solidFill>
                  <a:srgbClr val="0000FF"/>
                </a:solidFill>
              </a:rPr>
            </a:br>
            <a:endParaRPr lang="sk-SK" sz="2400" dirty="0">
              <a:solidFill>
                <a:srgbClr val="0000FF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504"/>
            <a:ext cx="3240360" cy="24302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1061"/>
            <a:ext cx="3251200" cy="24384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4" y="1268760"/>
            <a:ext cx="3251200" cy="24384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851920" y="3933057"/>
            <a:ext cx="51125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i="1" dirty="0">
                <a:solidFill>
                  <a:srgbClr val="0000FF"/>
                </a:solidFill>
              </a:rPr>
              <a:t>...zapraská haluzie, prichádza medvedík </a:t>
            </a:r>
            <a:r>
              <a:rPr lang="sk-SK" sz="2200" i="1" dirty="0" err="1">
                <a:solidFill>
                  <a:srgbClr val="0000FF"/>
                </a:solidFill>
              </a:rPr>
              <a:t>Jedzmedík</a:t>
            </a:r>
            <a:r>
              <a:rPr lang="sk-SK" sz="2200" i="1" dirty="0">
                <a:solidFill>
                  <a:srgbClr val="0000FF"/>
                </a:solidFill>
              </a:rPr>
              <a:t>: Ktože, kto býva v rukavičke? </a:t>
            </a:r>
            <a:endParaRPr lang="sk-SK" sz="2200" i="1" dirty="0" smtClean="0">
              <a:solidFill>
                <a:srgbClr val="0000FF"/>
              </a:solidFill>
            </a:endParaRPr>
          </a:p>
          <a:p>
            <a:r>
              <a:rPr lang="sk-SK" sz="2200" i="1" dirty="0">
                <a:solidFill>
                  <a:srgbClr val="0000FF"/>
                </a:solidFill>
              </a:rPr>
              <a:t>medvedík: </a:t>
            </a:r>
            <a:r>
              <a:rPr lang="sk-SK" sz="2200" i="1" dirty="0" err="1">
                <a:solidFill>
                  <a:srgbClr val="0000FF"/>
                </a:solidFill>
              </a:rPr>
              <a:t>Hohohoooo</a:t>
            </a:r>
            <a:r>
              <a:rPr lang="sk-SK" sz="2200" i="1" dirty="0">
                <a:solidFill>
                  <a:srgbClr val="0000FF"/>
                </a:solidFill>
              </a:rPr>
              <a:t>, čiže vás tu premnoho, pustite i mňa. zvieratká: Akože ťa pustíme, veď i tak je tesno?! medvedík: Nuž </a:t>
            </a:r>
            <a:r>
              <a:rPr lang="sk-SK" sz="2200" i="1" dirty="0" err="1">
                <a:solidFill>
                  <a:srgbClr val="0000FF"/>
                </a:solidFill>
              </a:rPr>
              <a:t>dáko-nejako</a:t>
            </a:r>
            <a:r>
              <a:rPr lang="sk-SK" sz="2200" i="1" dirty="0">
                <a:solidFill>
                  <a:srgbClr val="0000FF"/>
                </a:solidFill>
              </a:rPr>
              <a:t>. zvieratká: Tak poď, ale len na krajíček. 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67544" y="5729461"/>
            <a:ext cx="2732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 smtClean="0">
                <a:solidFill>
                  <a:srgbClr val="0000FF"/>
                </a:solidFill>
              </a:rPr>
              <a:t>...pribehne </a:t>
            </a:r>
            <a:r>
              <a:rPr lang="sk-SK" sz="2000" i="1" dirty="0">
                <a:solidFill>
                  <a:srgbClr val="0000FF"/>
                </a:solidFill>
              </a:rPr>
              <a:t>vĺčik Sivý bôčik</a:t>
            </a:r>
            <a:r>
              <a:rPr lang="sk-SK" sz="2000" i="1" dirty="0" smtClean="0">
                <a:solidFill>
                  <a:srgbClr val="0000FF"/>
                </a:solidFill>
              </a:rPr>
              <a:t>.. Pustite i mňa, no poď...</a:t>
            </a:r>
            <a:endParaRPr lang="sk-SK" sz="2000" i="1" dirty="0">
              <a:solidFill>
                <a:srgbClr val="0000FF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54" y="1786731"/>
            <a:ext cx="1629075" cy="15496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85003"/>
            <a:ext cx="1600944" cy="22235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82" y="5164163"/>
            <a:ext cx="1663702" cy="16011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722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3456384" cy="2592288"/>
          </a:xfr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0" y="1412776"/>
            <a:ext cx="3537012" cy="44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0" y="3440507"/>
            <a:ext cx="3683248" cy="276243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37" y="5262736"/>
            <a:ext cx="1266825" cy="1219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17" y="4491383"/>
            <a:ext cx="1371600" cy="1905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4" y="5262736"/>
            <a:ext cx="952500" cy="7620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4591223"/>
            <a:ext cx="952500" cy="180022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65" y="5872336"/>
            <a:ext cx="904875" cy="90487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23" y="5681835"/>
            <a:ext cx="1171575" cy="1114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130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8744" y="274638"/>
            <a:ext cx="1861368" cy="178621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k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392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4" y="3792163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47" y="3582308"/>
            <a:ext cx="3251200" cy="24384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98" y="2135324"/>
            <a:ext cx="3449803" cy="258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3995936" y="7647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Líštička – </a:t>
            </a:r>
            <a:r>
              <a:rPr lang="sk-SK" i="1" dirty="0" err="1" smtClean="0">
                <a:solidFill>
                  <a:srgbClr val="0000FF"/>
                </a:solidFill>
              </a:rPr>
              <a:t>Sofinka</a:t>
            </a:r>
            <a:endParaRPr lang="sk-SK" i="1" dirty="0" smtClean="0">
              <a:solidFill>
                <a:srgbClr val="0000FF"/>
              </a:solidFill>
            </a:endParaRPr>
          </a:p>
          <a:p>
            <a:r>
              <a:rPr lang="sk-SK" i="1" dirty="0" smtClean="0">
                <a:solidFill>
                  <a:srgbClr val="0000FF"/>
                </a:solidFill>
              </a:rPr>
              <a:t>Myška - Magduška</a:t>
            </a:r>
            <a:endParaRPr lang="sk-SK" i="1" dirty="0">
              <a:solidFill>
                <a:srgbClr val="0000FF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660232" y="2996952"/>
            <a:ext cx="180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Vĺčik - Martinko</a:t>
            </a:r>
            <a:endParaRPr lang="sk-SK" i="1" dirty="0">
              <a:solidFill>
                <a:srgbClr val="0000FF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11960" y="50851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Zajačik - </a:t>
            </a:r>
            <a:r>
              <a:rPr lang="sk-SK" i="1" dirty="0" err="1" smtClean="0">
                <a:solidFill>
                  <a:srgbClr val="0000FF"/>
                </a:solidFill>
              </a:rPr>
              <a:t>Saška</a:t>
            </a:r>
            <a:endParaRPr lang="sk-SK" i="1" dirty="0">
              <a:solidFill>
                <a:srgbClr val="0000FF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744485" y="6230563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err="1" smtClean="0">
                <a:solidFill>
                  <a:srgbClr val="0000FF"/>
                </a:solidFill>
              </a:rPr>
              <a:t>Vlčik-Martinko</a:t>
            </a:r>
            <a:endParaRPr lang="sk-SK" i="1" dirty="0">
              <a:solidFill>
                <a:srgbClr val="0000FF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99592" y="6415229"/>
            <a:ext cx="18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Medvedík - Ninka</a:t>
            </a:r>
            <a:endParaRPr lang="sk-SK" i="1" dirty="0">
              <a:solidFill>
                <a:srgbClr val="0000FF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67544" y="3181618"/>
            <a:ext cx="254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rgbClr val="0000FF"/>
                </a:solidFill>
              </a:rPr>
              <a:t>Zvieratká z rukavičky</a:t>
            </a:r>
            <a:endParaRPr lang="sk-SK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058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484052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-732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4620123" cy="346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6444208" y="541386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9959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55576" y="1844824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i="1" dirty="0" smtClean="0">
                <a:solidFill>
                  <a:srgbClr val="0000FF"/>
                </a:solidFill>
              </a:rPr>
              <a:t>...tak a to je koniec...</a:t>
            </a:r>
          </a:p>
          <a:p>
            <a:r>
              <a:rPr lang="sk-SK" sz="2200" b="1" i="1" dirty="0" smtClean="0">
                <a:solidFill>
                  <a:srgbClr val="0000FF"/>
                </a:solidFill>
              </a:rPr>
              <a:t>Dedko svoju rukavičku našiel.</a:t>
            </a:r>
          </a:p>
          <a:p>
            <a:r>
              <a:rPr lang="sk-SK" sz="2200" b="1" i="1" dirty="0" smtClean="0">
                <a:solidFill>
                  <a:srgbClr val="0000FF"/>
                </a:solidFill>
              </a:rPr>
              <a:t>Babička nás pochválila, koláčikmi obdarila.</a:t>
            </a:r>
          </a:p>
          <a:p>
            <a:r>
              <a:rPr lang="sk-SK" sz="2200" b="1" i="1" dirty="0" smtClean="0">
                <a:solidFill>
                  <a:srgbClr val="0000FF"/>
                </a:solidFill>
              </a:rPr>
              <a:t>Za všetko jej ďakujem </a:t>
            </a:r>
          </a:p>
          <a:p>
            <a:r>
              <a:rPr lang="sk-SK" sz="2200" b="1" i="1" dirty="0" smtClean="0">
                <a:solidFill>
                  <a:srgbClr val="0000FF"/>
                </a:solidFill>
              </a:rPr>
              <a:t>a veľa zdravia prajeme</a:t>
            </a:r>
            <a:r>
              <a:rPr lang="sk-SK" sz="2200" dirty="0" smtClean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55576" y="5589240"/>
            <a:ext cx="36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rgbClr val="0000FF"/>
                </a:solidFill>
              </a:rPr>
              <a:t>Spracovala: Mgr. Ľubomíra </a:t>
            </a:r>
            <a:r>
              <a:rPr lang="sk-SK" b="1" i="1" dirty="0" err="1" smtClean="0">
                <a:solidFill>
                  <a:srgbClr val="0000FF"/>
                </a:solidFill>
              </a:rPr>
              <a:t>Kucková</a:t>
            </a:r>
            <a:endParaRPr lang="sk-SK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566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0752" y="274638"/>
            <a:ext cx="2460879" cy="2506290"/>
          </a:xfrm>
        </p:spPr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rgbClr val="0000FF"/>
                </a:solidFill>
              </a:rPr>
              <a:t>Jedného dňa, skoro zrána, babka bylinkárka k nám zavítala...</a:t>
            </a:r>
            <a:endParaRPr lang="sk-SK" sz="2800" b="1" i="1" dirty="0">
              <a:solidFill>
                <a:srgbClr val="0000FF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551">
            <a:off x="4411047" y="353749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836">
            <a:off x="539552" y="54868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1451">
            <a:off x="5845231" y="814187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84">
            <a:off x="573623" y="3392303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2483768" y="5949280"/>
            <a:ext cx="620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 smtClean="0">
                <a:solidFill>
                  <a:srgbClr val="0000FF"/>
                </a:solidFill>
                <a:latin typeface="+mj-lt"/>
              </a:rPr>
              <a:t>...milé deti posadali a babičku počúvali...</a:t>
            </a:r>
            <a:endParaRPr lang="sk-SK" sz="2800" b="1" i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002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" y="0"/>
            <a:ext cx="9122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85330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0000FF"/>
                </a:solidFill>
              </a:rPr>
              <a:t>...v lete, keď slniečko svieti, bylinky vraj nazbierala, nasušila a na zimu nachystala...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r>
              <a:rPr lang="sk-SK" sz="2400" b="1" i="1" dirty="0" smtClean="0">
                <a:solidFill>
                  <a:srgbClr val="0000FF"/>
                </a:solidFill>
              </a:rPr>
              <a:t>...a detičky ovoňali, nošteky si vôňou napĺňali. Pľúcnik, lipa i dúška materina to je najlepšia medicína.</a:t>
            </a:r>
            <a:endParaRPr lang="sk-SK" sz="2400" b="1" i="1" dirty="0">
              <a:solidFill>
                <a:srgbClr val="0000FF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83972"/>
            <a:ext cx="3059179" cy="229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25" y="2644500"/>
            <a:ext cx="1905000" cy="143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4206"/>
            <a:ext cx="2190519" cy="1448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44438"/>
            <a:ext cx="32496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" y="4688654"/>
            <a:ext cx="2043113" cy="1530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88654"/>
            <a:ext cx="2359025" cy="1774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6436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38130" cy="1143000"/>
          </a:xfrm>
        </p:spPr>
        <p:txBody>
          <a:bodyPr>
            <a:noAutofit/>
          </a:bodyPr>
          <a:lstStyle/>
          <a:p>
            <a:r>
              <a:rPr lang="sk-SK" sz="2400" b="1" i="1" dirty="0" smtClean="0">
                <a:solidFill>
                  <a:srgbClr val="0000FF"/>
                </a:solidFill>
              </a:rPr>
              <a:t>Stopka plná jarných kvietkov, prvosienka jarná,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r>
              <a:rPr lang="sk-SK" sz="2400" b="1" i="1" dirty="0" smtClean="0">
                <a:solidFill>
                  <a:srgbClr val="0000FF"/>
                </a:solidFill>
              </a:rPr>
              <a:t>podbeľ je zas kvietok žltý, plný sladkej šťavy, čo priedušky a kašeľ vám detičky uzdraví.</a:t>
            </a:r>
            <a:endParaRPr lang="sk-SK" sz="2400" b="1" i="1" dirty="0">
              <a:solidFill>
                <a:srgbClr val="0000FF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249613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301404" cy="22154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96" y="2065669"/>
            <a:ext cx="2340532" cy="1865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38778"/>
            <a:ext cx="3035176" cy="227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574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26851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888432" cy="3496432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0000FF"/>
                </a:solidFill>
              </a:rPr>
              <a:t>Zavčas </a:t>
            </a:r>
            <a:r>
              <a:rPr lang="sk-SK" sz="2400" b="1" i="1" dirty="0">
                <a:solidFill>
                  <a:srgbClr val="0000FF"/>
                </a:solidFill>
              </a:rPr>
              <a:t>rána bzučí včielka</a:t>
            </a:r>
            <a:r>
              <a:rPr lang="sk-SK" sz="2400" b="1" i="1" dirty="0" smtClean="0">
                <a:solidFill>
                  <a:srgbClr val="0000FF"/>
                </a:solidFill>
              </a:rPr>
              <a:t>, 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r>
              <a:rPr lang="sk-SK" sz="2400" b="1" i="1" dirty="0" smtClean="0">
                <a:solidFill>
                  <a:srgbClr val="0000FF"/>
                </a:solidFill>
              </a:rPr>
              <a:t>že </a:t>
            </a:r>
            <a:r>
              <a:rPr lang="sk-SK" sz="2400" b="1" i="1" dirty="0">
                <a:solidFill>
                  <a:srgbClr val="0000FF"/>
                </a:solidFill>
              </a:rPr>
              <a:t>navštívi každý </a:t>
            </a:r>
            <a:r>
              <a:rPr lang="sk-SK" sz="2400" b="1" i="1" dirty="0" smtClean="0">
                <a:solidFill>
                  <a:srgbClr val="0000FF"/>
                </a:solidFill>
              </a:rPr>
              <a:t>kvet. </a:t>
            </a:r>
            <a:r>
              <a:rPr lang="sk-SK" sz="2400" b="1" i="1" dirty="0" err="1" smtClean="0">
                <a:solidFill>
                  <a:srgbClr val="0000FF"/>
                </a:solidFill>
              </a:rPr>
              <a:t>Nabzučí</a:t>
            </a:r>
            <a:r>
              <a:rPr lang="sk-SK" sz="2400" b="1" i="1" dirty="0" smtClean="0">
                <a:solidFill>
                  <a:srgbClr val="0000FF"/>
                </a:solidFill>
              </a:rPr>
              <a:t> </a:t>
            </a:r>
            <a:r>
              <a:rPr lang="sk-SK" sz="2400" b="1" i="1" dirty="0">
                <a:solidFill>
                  <a:srgbClr val="0000FF"/>
                </a:solidFill>
              </a:rPr>
              <a:t>sa veru veľa</a:t>
            </a:r>
            <a:r>
              <a:rPr lang="sk-SK" sz="2400" b="1" i="1" dirty="0" smtClean="0">
                <a:solidFill>
                  <a:srgbClr val="0000FF"/>
                </a:solidFill>
              </a:rPr>
              <a:t>, 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r>
              <a:rPr lang="sk-SK" sz="2400" b="1" i="1" dirty="0" smtClean="0">
                <a:solidFill>
                  <a:srgbClr val="0000FF"/>
                </a:solidFill>
              </a:rPr>
              <a:t>kým </a:t>
            </a:r>
            <a:r>
              <a:rPr lang="sk-SK" sz="2400" b="1" i="1" dirty="0">
                <a:solidFill>
                  <a:srgbClr val="0000FF"/>
                </a:solidFill>
              </a:rPr>
              <a:t>vyrobí sladký </a:t>
            </a:r>
            <a:r>
              <a:rPr lang="sk-SK" sz="2400" b="1" i="1" dirty="0" smtClean="0">
                <a:solidFill>
                  <a:srgbClr val="0000FF"/>
                </a:solidFill>
              </a:rPr>
              <a:t>med.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r>
              <a:rPr lang="sk-SK" sz="2400" b="1" i="1">
                <a:solidFill>
                  <a:srgbClr val="0000FF"/>
                </a:solidFill>
              </a:rPr>
              <a:t>Preto ona ráno vstala,</a:t>
            </a:r>
            <a:br>
              <a:rPr lang="sk-SK" sz="2400" b="1" i="1">
                <a:solidFill>
                  <a:srgbClr val="0000FF"/>
                </a:solidFill>
              </a:rPr>
            </a:br>
            <a:r>
              <a:rPr lang="sk-SK" sz="2400" b="1" i="1">
                <a:solidFill>
                  <a:srgbClr val="0000FF"/>
                </a:solidFill>
              </a:rPr>
              <a:t>aby vám ho </a:t>
            </a:r>
            <a:r>
              <a:rPr lang="sk-SK" sz="2400" b="1" i="1" dirty="0" smtClean="0">
                <a:solidFill>
                  <a:srgbClr val="0000FF"/>
                </a:solidFill>
              </a:rPr>
              <a:t>milé deti,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r>
              <a:rPr lang="sk-SK" sz="2400" b="1" i="1" dirty="0" smtClean="0">
                <a:solidFill>
                  <a:srgbClr val="0000FF"/>
                </a:solidFill>
              </a:rPr>
              <a:t>do čajíku nachystala.</a:t>
            </a:r>
            <a:br>
              <a:rPr lang="sk-SK" sz="2400" b="1" i="1" dirty="0" smtClean="0">
                <a:solidFill>
                  <a:srgbClr val="0000FF"/>
                </a:solidFill>
              </a:rPr>
            </a:br>
            <a:endParaRPr lang="sk-SK" sz="2400" b="1" i="1" dirty="0">
              <a:solidFill>
                <a:srgbClr val="0000FF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899" y="901454"/>
            <a:ext cx="3213221" cy="240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455" y="4150589"/>
            <a:ext cx="2918298" cy="218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7808" y="92627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59702"/>
            <a:ext cx="2893996" cy="217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40" y="3573016"/>
            <a:ext cx="1373138" cy="181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37" y="4096868"/>
            <a:ext cx="1475433" cy="22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03" y="2658616"/>
            <a:ext cx="2857500" cy="1127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975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5112568" cy="850106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0000FF"/>
                </a:solidFill>
              </a:rPr>
              <a:t>Deti čajík popíjali aj dvakrát si vypýtali</a:t>
            </a:r>
            <a:r>
              <a:rPr lang="sk-SK" sz="2400" b="1" i="1" dirty="0" smtClean="0"/>
              <a:t/>
            </a:r>
            <a:br>
              <a:rPr lang="sk-SK" sz="2400" b="1" i="1" dirty="0" smtClean="0"/>
            </a:b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0457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588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70134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3851920" y="479715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r>
              <a:rPr lang="sk-SK" sz="2400" b="1" i="1" dirty="0" smtClean="0">
                <a:solidFill>
                  <a:srgbClr val="0000FF"/>
                </a:solidFill>
              </a:rPr>
              <a:t>a babička naša milá,</a:t>
            </a:r>
          </a:p>
          <a:p>
            <a:r>
              <a:rPr lang="sk-SK" sz="2400" b="1" i="1" dirty="0" smtClean="0">
                <a:solidFill>
                  <a:srgbClr val="0000FF"/>
                </a:solidFill>
              </a:rPr>
              <a:t>rozprávku O  rukavičke im  pripravila. </a:t>
            </a:r>
            <a:endParaRPr lang="sk-SK" sz="2400" b="1" i="1" dirty="0">
              <a:solidFill>
                <a:srgbClr val="0000FF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0" y="2708795"/>
            <a:ext cx="2667000" cy="180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010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" y="-10375"/>
            <a:ext cx="9122160" cy="684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22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01" y="301080"/>
            <a:ext cx="2579960" cy="19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3414"/>
            <a:ext cx="2837829" cy="371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83" y="3861048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2420"/>
            <a:ext cx="32496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3161357" y="2852936"/>
            <a:ext cx="2562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solidFill>
                  <a:srgbClr val="0000FF"/>
                </a:solidFill>
                <a:latin typeface="+mj-lt"/>
              </a:rPr>
              <a:t>Deti pekne počúvali</a:t>
            </a:r>
          </a:p>
          <a:p>
            <a:pPr algn="ctr"/>
            <a:r>
              <a:rPr lang="sk-SK" sz="2400" b="1" i="1" dirty="0" smtClean="0">
                <a:solidFill>
                  <a:srgbClr val="0000FF"/>
                </a:solidFill>
                <a:latin typeface="+mj-lt"/>
              </a:rPr>
              <a:t>a zvieratká do rukavičky ukladali. Najskôr myšku,</a:t>
            </a:r>
          </a:p>
          <a:p>
            <a:pPr algn="ctr"/>
            <a:r>
              <a:rPr lang="sk-SK" sz="2400" b="1" i="1" dirty="0">
                <a:solidFill>
                  <a:srgbClr val="0000FF"/>
                </a:solidFill>
                <a:latin typeface="+mj-lt"/>
              </a:rPr>
              <a:t>p</a:t>
            </a:r>
            <a:r>
              <a:rPr lang="sk-SK" sz="2400" b="1" i="1" dirty="0" smtClean="0">
                <a:solidFill>
                  <a:srgbClr val="0000FF"/>
                </a:solidFill>
                <a:latin typeface="+mj-lt"/>
              </a:rPr>
              <a:t>otom žabku, </a:t>
            </a:r>
          </a:p>
          <a:p>
            <a:pPr algn="ctr"/>
            <a:r>
              <a:rPr lang="sk-SK" sz="2400" b="1" i="1" dirty="0">
                <a:solidFill>
                  <a:srgbClr val="0000FF"/>
                </a:solidFill>
                <a:latin typeface="+mj-lt"/>
              </a:rPr>
              <a:t>v</a:t>
            </a:r>
            <a:r>
              <a:rPr lang="sk-SK" sz="2400" b="1" i="1" dirty="0" smtClean="0">
                <a:solidFill>
                  <a:srgbClr val="0000FF"/>
                </a:solidFill>
                <a:latin typeface="+mj-lt"/>
              </a:rPr>
              <a:t>šetko pekne po poriadku...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91785"/>
            <a:ext cx="1109637" cy="1463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228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98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4136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683568" y="3212976"/>
            <a:ext cx="750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smtClean="0">
                <a:solidFill>
                  <a:srgbClr val="0000FF"/>
                </a:solidFill>
              </a:rPr>
              <a:t>...všetci sa vystriedali a spoločne si zvieratká aj spočítali...</a:t>
            </a:r>
            <a:endParaRPr lang="sk-SK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837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0000FF"/>
                </a:solidFill>
              </a:rPr>
              <a:t>A nakoniec stala sa vám taká vec, detičky si čiapky dali a rozprávku si spoločne zahrali</a:t>
            </a:r>
            <a:endParaRPr lang="sk-SK" sz="2400" b="1" i="1" dirty="0">
              <a:solidFill>
                <a:srgbClr val="0000FF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3" y="1278632"/>
            <a:ext cx="2675136" cy="20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8" y="3422607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2819152" cy="211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0" y="5995987"/>
            <a:ext cx="82550" cy="82550"/>
          </a:xfrm>
        </p:spPr>
      </p:pic>
      <p:sp>
        <p:nvSpPr>
          <p:cNvPr id="12" name="BlokTextu 11"/>
          <p:cNvSpPr txBox="1"/>
          <p:nvPr/>
        </p:nvSpPr>
        <p:spPr>
          <a:xfrm>
            <a:off x="4283969" y="170080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 smtClean="0">
                <a:solidFill>
                  <a:srgbClr val="0000FF"/>
                </a:solidFill>
              </a:rPr>
              <a:t>...pribehla </a:t>
            </a:r>
            <a:r>
              <a:rPr lang="sk-SK" sz="2000" i="1" dirty="0">
                <a:solidFill>
                  <a:srgbClr val="0000FF"/>
                </a:solidFill>
              </a:rPr>
              <a:t>myška </a:t>
            </a:r>
            <a:r>
              <a:rPr lang="sk-SK" sz="2000" i="1" dirty="0" err="1" smtClean="0">
                <a:solidFill>
                  <a:srgbClr val="0000FF"/>
                </a:solidFill>
              </a:rPr>
              <a:t>Hryzka</a:t>
            </a:r>
            <a:r>
              <a:rPr lang="sk-SK" sz="2000" i="1" dirty="0">
                <a:solidFill>
                  <a:srgbClr val="0000FF"/>
                </a:solidFill>
              </a:rPr>
              <a:t>: Ja tu budem bývať..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971600" y="5468442"/>
            <a:ext cx="295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...žabka </a:t>
            </a:r>
            <a:r>
              <a:rPr lang="sk-SK" i="1" dirty="0" err="1">
                <a:solidFill>
                  <a:srgbClr val="0000FF"/>
                </a:solidFill>
              </a:rPr>
              <a:t>Skákajlabka</a:t>
            </a:r>
            <a:r>
              <a:rPr lang="sk-SK" i="1" dirty="0">
                <a:solidFill>
                  <a:srgbClr val="0000FF"/>
                </a:solidFill>
              </a:rPr>
              <a:t>: Ktože, kto býva v rukavičke</a:t>
            </a:r>
            <a:r>
              <a:rPr lang="sk-SK" i="1" dirty="0" smtClean="0">
                <a:solidFill>
                  <a:srgbClr val="0000FF"/>
                </a:solidFill>
              </a:rPr>
              <a:t>?</a:t>
            </a:r>
            <a:r>
              <a:rPr lang="sk-SK" i="1" dirty="0">
                <a:solidFill>
                  <a:srgbClr val="0000FF"/>
                </a:solidFill>
              </a:rPr>
              <a:t> žabka: Pusti bývať i mňa. myška: No poď! 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5076056" y="4941168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...zajko </a:t>
            </a:r>
            <a:r>
              <a:rPr lang="sk-SK" i="1" dirty="0" err="1">
                <a:solidFill>
                  <a:srgbClr val="0000FF"/>
                </a:solidFill>
              </a:rPr>
              <a:t>Pobehajko</a:t>
            </a:r>
            <a:r>
              <a:rPr lang="sk-SK" i="1" dirty="0">
                <a:solidFill>
                  <a:srgbClr val="0000FF"/>
                </a:solidFill>
              </a:rPr>
              <a:t>: Ktože, kto býva v rukavičke</a:t>
            </a:r>
            <a:r>
              <a:rPr lang="sk-SK" i="1" dirty="0" smtClean="0">
                <a:solidFill>
                  <a:srgbClr val="0000FF"/>
                </a:solidFill>
              </a:rPr>
              <a:t>?</a:t>
            </a:r>
            <a:r>
              <a:rPr lang="sk-SK" i="1" dirty="0">
                <a:solidFill>
                  <a:srgbClr val="0000FF"/>
                </a:solidFill>
              </a:rPr>
              <a:t> zajko: Pustite i mňa. myška, žabka: No poď! </a:t>
            </a:r>
          </a:p>
        </p:txBody>
      </p:sp>
      <p:pic>
        <p:nvPicPr>
          <p:cNvPr id="4" name="Obrázok 3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2" y="2976562"/>
            <a:ext cx="904875" cy="9048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4252906"/>
            <a:ext cx="1437409" cy="114992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08" y="3254272"/>
            <a:ext cx="952500" cy="1800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643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312</Words>
  <Application>Microsoft Office PowerPoint</Application>
  <PresentationFormat>Prezentácia na obrazovke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 Ako si deti ŠMŠ v Bytči posedeli pri bylinkovom čaji a rozprávke </vt:lpstr>
      <vt:lpstr>Jedného dňa, skoro zrána, babka bylinkárka k nám zavítala...</vt:lpstr>
      <vt:lpstr>...v lete, keď slniečko svieti, bylinky vraj nazbierala, nasušila a na zimu nachystala... ...a detičky ovoňali, nošteky si vôňou napĺňali. Pľúcnik, lipa i dúška materina to je najlepšia medicína.</vt:lpstr>
      <vt:lpstr>Stopka plná jarných kvietkov, prvosienka jarná, podbeľ je zas kvietok žltý, plný sladkej šťavy, čo priedušky a kašeľ vám detičky uzdraví.</vt:lpstr>
      <vt:lpstr>Zavčas rána bzučí včielka,  že navštívi každý kvet. Nabzučí sa veru veľa,  kým vyrobí sladký med. Preto ona ráno vstala, aby vám ho milé deti, do čajíku nachystala. </vt:lpstr>
      <vt:lpstr>Deti čajík popíjali aj dvakrát si vypýtali  </vt:lpstr>
      <vt:lpstr>Snímka 7</vt:lpstr>
      <vt:lpstr>Snímka 8</vt:lpstr>
      <vt:lpstr>A nakoniec stala sa vám taká vec, detičky si čiapky dali a rozprávku si spoločne zahrali</vt:lpstr>
      <vt:lpstr>...beží líštička Kmotrička...no poď aj ty medzi nás... </vt:lpstr>
      <vt:lpstr>Snímka 11</vt:lpstr>
      <vt:lpstr>k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Owner</dc:creator>
  <cp:lastModifiedBy>Owner</cp:lastModifiedBy>
  <cp:revision>36</cp:revision>
  <dcterms:created xsi:type="dcterms:W3CDTF">2016-01-30T13:32:52Z</dcterms:created>
  <dcterms:modified xsi:type="dcterms:W3CDTF">2016-02-03T06:51:52Z</dcterms:modified>
</cp:coreProperties>
</file>