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  <p:sldId id="280" r:id="rId24"/>
    <p:sldId id="277" r:id="rId25"/>
    <p:sldId id="278" r:id="rId26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3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1FC-518C-435E-A825-25D81C7C63AD}" type="datetimeFigureOut">
              <a:rPr lang="sk-SK" smtClean="0"/>
              <a:pPr/>
              <a:t>20. 3. 2017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E7B9A-91C2-4CC8-BBA1-694517A56E5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1FC-518C-435E-A825-25D81C7C63AD}" type="datetimeFigureOut">
              <a:rPr lang="sk-SK" smtClean="0"/>
              <a:pPr/>
              <a:t>20. 3. 2017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E7B9A-91C2-4CC8-BBA1-694517A56E5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1FC-518C-435E-A825-25D81C7C63AD}" type="datetimeFigureOut">
              <a:rPr lang="sk-SK" smtClean="0"/>
              <a:pPr/>
              <a:t>20. 3. 2017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E7B9A-91C2-4CC8-BBA1-694517A56E5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1FC-518C-435E-A825-25D81C7C63AD}" type="datetimeFigureOut">
              <a:rPr lang="sk-SK" smtClean="0"/>
              <a:pPr/>
              <a:t>20. 3. 2017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E7B9A-91C2-4CC8-BBA1-694517A56E5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1FC-518C-435E-A825-25D81C7C63AD}" type="datetimeFigureOut">
              <a:rPr lang="sk-SK" smtClean="0"/>
              <a:pPr/>
              <a:t>20. 3. 2017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E7B9A-91C2-4CC8-BBA1-694517A56E5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1FC-518C-435E-A825-25D81C7C63AD}" type="datetimeFigureOut">
              <a:rPr lang="sk-SK" smtClean="0"/>
              <a:pPr/>
              <a:t>20. 3. 2017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E7B9A-91C2-4CC8-BBA1-694517A56E5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1FC-518C-435E-A825-25D81C7C63AD}" type="datetimeFigureOut">
              <a:rPr lang="sk-SK" smtClean="0"/>
              <a:pPr/>
              <a:t>20. 3. 2017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E7B9A-91C2-4CC8-BBA1-694517A56E5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1FC-518C-435E-A825-25D81C7C63AD}" type="datetimeFigureOut">
              <a:rPr lang="sk-SK" smtClean="0"/>
              <a:pPr/>
              <a:t>20. 3. 2017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E7B9A-91C2-4CC8-BBA1-694517A56E5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1FC-518C-435E-A825-25D81C7C63AD}" type="datetimeFigureOut">
              <a:rPr lang="sk-SK" smtClean="0"/>
              <a:pPr/>
              <a:t>20. 3. 2017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E7B9A-91C2-4CC8-BBA1-694517A56E5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1FC-518C-435E-A825-25D81C7C63AD}" type="datetimeFigureOut">
              <a:rPr lang="sk-SK" smtClean="0"/>
              <a:pPr/>
              <a:t>20. 3. 2017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E7B9A-91C2-4CC8-BBA1-694517A56E5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191FC-518C-435E-A825-25D81C7C63AD}" type="datetimeFigureOut">
              <a:rPr lang="sk-SK" smtClean="0"/>
              <a:pPr/>
              <a:t>20. 3. 2017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E7B9A-91C2-4CC8-BBA1-694517A56E57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191FC-518C-435E-A825-25D81C7C63AD}" type="datetimeFigureOut">
              <a:rPr lang="sk-SK" smtClean="0"/>
              <a:pPr/>
              <a:t>20. 3. 2017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E7B9A-91C2-4CC8-BBA1-694517A56E57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Dokumenty\Desktop\peklina\20170308_007.m4a" TargetMode="Externa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Dokumenty\Desktop\peklina\20170308_008.m4a" TargetMode="Externa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Dokumenty\Desktop\peklina\20170308_009.m4a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Dokumenty\Desktop\peklina\20170308_010.m4a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20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Dokumenty\Desktop\peklina\20170308_011.m4a" TargetMode="Externa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Dokumenty\Desktop\peklina\20170308_012.m4a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Dokumenty\Desktop\peklina\20170308_013.m4a" TargetMode="Externa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okumenty\Desktop\peklina\20170308_001.m4a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okumenty\Desktop\peklina\20170308_002.m4a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okumenty\Desktop\peklina\20170308_003.m4a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Dokumenty\Desktop\peklina\20170308_004.m4a" TargetMode="Externa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Dokumenty\Desktop\peklina\20170308_005.m4a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Dokumenty\Desktop\peklina\20170308_006.m4a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sk-SK" dirty="0" smtClean="0"/>
              <a:t>Spojená škola internátna, Bytča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Diana </a:t>
            </a:r>
            <a:r>
              <a:rPr lang="sk-SK" b="1" dirty="0" err="1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Adamcová</a:t>
            </a:r>
            <a:endParaRPr lang="sk-SK" b="1" dirty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sk-SK" b="1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Michal Štrkáč</a:t>
            </a:r>
            <a:endParaRPr lang="sk-SK" b="1" dirty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ziak\Desktop\foto\IMG_39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2996952"/>
            <a:ext cx="3384376" cy="3590528"/>
          </a:xfrm>
          <a:prstGeom prst="rect">
            <a:avLst/>
          </a:prstGeom>
          <a:noFill/>
        </p:spPr>
      </p:pic>
      <p:pic>
        <p:nvPicPr>
          <p:cNvPr id="1027" name="Picture 3" descr="C:\Users\ziak\Desktop\foto\IMG_39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5" y="2996952"/>
            <a:ext cx="3738651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251520" y="260648"/>
            <a:ext cx="8568952" cy="255454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sk-SK" sz="3200" dirty="0" smtClean="0"/>
              <a:t>Gazda poslúchol a nestačil sa čudovať, bolo mu stále lepšie a sila sa mu navracala. Chcel zaďakovať neznámemu hosťovi, ale tomu už len v diaľke videl chrbát. Len studnička so svojím nepríjemným zápachom, ale aj liečivými účinkami, zostala.</a:t>
            </a:r>
            <a:endParaRPr lang="sk-SK" sz="3200" dirty="0"/>
          </a:p>
        </p:txBody>
      </p:sp>
      <p:pic>
        <p:nvPicPr>
          <p:cNvPr id="7170" name="Picture 2" descr="F:\čer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7115" y="3140968"/>
            <a:ext cx="4585517" cy="3240360"/>
          </a:xfrm>
          <a:prstGeom prst="rect">
            <a:avLst/>
          </a:prstGeom>
          <a:noFill/>
        </p:spPr>
      </p:pic>
      <p:pic>
        <p:nvPicPr>
          <p:cNvPr id="4" name="20170308_007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7956376" y="31409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lokTextu 5"/>
          <p:cNvSpPr txBox="1"/>
          <p:nvPr/>
        </p:nvSpPr>
        <p:spPr>
          <a:xfrm>
            <a:off x="251520" y="260648"/>
            <a:ext cx="864096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3400" dirty="0" smtClean="0">
                <a:solidFill>
                  <a:schemeClr val="tx2">
                    <a:lumMod val="75000"/>
                  </a:schemeClr>
                </a:solidFill>
              </a:rPr>
              <a:t>Ľudia začali chodiť k liečivému prameňu a </a:t>
            </a:r>
            <a:br>
              <a:rPr lang="sk-SK" sz="3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sk-SK" sz="3400" dirty="0" smtClean="0">
                <a:solidFill>
                  <a:schemeClr val="tx2">
                    <a:lumMod val="75000"/>
                  </a:schemeClr>
                </a:solidFill>
              </a:rPr>
              <a:t>s vďakou spomínali na čerta. Ale to ešte viac rozzúrilo Lucifera. Opäť si zavolal dobrého čerta a zas ho poslal medzi ľudí s tým, že ak nenarobí  veľa zla, už sa do pekla vrátiť nesmie.</a:t>
            </a:r>
            <a:endParaRPr lang="sk-SK" sz="3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194" name="Picture 2" descr="F:\cert_PET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711" y="3068960"/>
            <a:ext cx="4927129" cy="3481760"/>
          </a:xfrm>
          <a:prstGeom prst="rect">
            <a:avLst/>
          </a:prstGeom>
          <a:noFill/>
        </p:spPr>
      </p:pic>
      <p:pic>
        <p:nvPicPr>
          <p:cNvPr id="4" name="20170308_008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7884368" y="25649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/>
          <p:cNvSpPr txBox="1"/>
          <p:nvPr/>
        </p:nvSpPr>
        <p:spPr>
          <a:xfrm>
            <a:off x="251520" y="188640"/>
            <a:ext cx="3960440" cy="649408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sk-SK" sz="3200" dirty="0" smtClean="0">
                <a:solidFill>
                  <a:srgbClr val="FFFF00"/>
                </a:solidFill>
              </a:rPr>
              <a:t>A tak sa čert opäť motal okolo Hričovského hradu, keď začul nárek vdovy, ktorá mala veľa detí a v zime im nemala čo obliecť. Pozháňal teda milý čert po okolitých salašoch kožušiny a celú noc šil, a šil, a ráno položil na prah </a:t>
            </a:r>
            <a:r>
              <a:rPr lang="sk-SK" sz="3200" dirty="0" err="1" smtClean="0">
                <a:solidFill>
                  <a:srgbClr val="FFFF00"/>
                </a:solidFill>
              </a:rPr>
              <a:t>vdovinho</a:t>
            </a:r>
            <a:r>
              <a:rPr lang="sk-SK" sz="3200" dirty="0" smtClean="0">
                <a:solidFill>
                  <a:srgbClr val="FFFF00"/>
                </a:solidFill>
              </a:rPr>
              <a:t> domu päť teplých kožúškov.</a:t>
            </a:r>
            <a:endParaRPr lang="sk-SK" sz="3200" dirty="0">
              <a:solidFill>
                <a:srgbClr val="FFFF00"/>
              </a:solidFill>
            </a:endParaRPr>
          </a:p>
        </p:txBody>
      </p:sp>
      <p:pic>
        <p:nvPicPr>
          <p:cNvPr id="9218" name="Picture 2" descr="F:\sken1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95253" y="188640"/>
            <a:ext cx="4556143" cy="6264696"/>
          </a:xfrm>
          <a:prstGeom prst="rect">
            <a:avLst/>
          </a:prstGeom>
          <a:noFill/>
        </p:spPr>
      </p:pic>
      <p:pic>
        <p:nvPicPr>
          <p:cNvPr id="4" name="20170308_009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385192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179512" y="260648"/>
            <a:ext cx="8784976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sk-SK" sz="3600" dirty="0" smtClean="0">
                <a:solidFill>
                  <a:schemeClr val="accent6">
                    <a:lumMod val="50000"/>
                  </a:schemeClr>
                </a:solidFill>
              </a:rPr>
              <a:t>Vdova - gazdiná sa aj s deťmi nevedeli vynačudovať, kto im to len pomohol. Kľakli si a modlili sa, aby sa pán Boh odplatil dobrému darcovi.  </a:t>
            </a:r>
            <a:endParaRPr lang="sk-SK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42" name="Picture 2" descr="F:\x13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848" y="3140968"/>
            <a:ext cx="2736304" cy="2995954"/>
          </a:xfrm>
          <a:prstGeom prst="rect">
            <a:avLst/>
          </a:prstGeom>
          <a:noFill/>
        </p:spPr>
      </p:pic>
      <p:pic>
        <p:nvPicPr>
          <p:cNvPr id="4" name="20170308_010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100392" y="29249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/>
          <p:cNvSpPr txBox="1"/>
          <p:nvPr/>
        </p:nvSpPr>
        <p:spPr>
          <a:xfrm>
            <a:off x="179512" y="260648"/>
            <a:ext cx="417646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3200" dirty="0" smtClean="0">
                <a:solidFill>
                  <a:schemeClr val="tx2">
                    <a:lumMod val="75000"/>
                  </a:schemeClr>
                </a:solidFill>
              </a:rPr>
              <a:t>Keď tieto modlitby začul Lucifer, rozzúril sa, až sa triaslo peklo aj zem. ,,Už sa nikdy nevrátiš medzi svojich do pekla!“ kričal Lucifer. Naľakaný dobrý čert v strachu rýchlo zahodil ihlu, ktorou celú noc šil a tá hneď skamenela.</a:t>
            </a:r>
            <a:endParaRPr lang="sk-SK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1266" name="Picture 2" descr="F:\c4672a02825708d07cca99f444c1aa4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404664"/>
            <a:ext cx="4311334" cy="6048672"/>
          </a:xfrm>
          <a:prstGeom prst="rect">
            <a:avLst/>
          </a:prstGeom>
          <a:noFill/>
        </p:spPr>
      </p:pic>
      <p:pic>
        <p:nvPicPr>
          <p:cNvPr id="4" name="20170308_011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3851920" y="5229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251520" y="260648"/>
            <a:ext cx="3888432" cy="4031873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sk-SK" sz="3200" dirty="0" smtClean="0">
                <a:solidFill>
                  <a:srgbClr val="FF0000"/>
                </a:solidFill>
              </a:rPr>
              <a:t>A čože, aj tak sa medzi ľuďmi cítil lepšie. Usadil sa v dolinke medzi </a:t>
            </a:r>
            <a:r>
              <a:rPr lang="sk-SK" sz="3200" dirty="0" err="1" smtClean="0">
                <a:solidFill>
                  <a:srgbClr val="FF0000"/>
                </a:solidFill>
              </a:rPr>
              <a:t>hričovskými</a:t>
            </a:r>
            <a:r>
              <a:rPr lang="sk-SK" sz="3200" dirty="0" smtClean="0">
                <a:solidFill>
                  <a:srgbClr val="FF0000"/>
                </a:solidFill>
              </a:rPr>
              <a:t> lesmi a osadu nazval Peklina, aby mu aspoň trochu pripomínala rodisko. </a:t>
            </a:r>
            <a:endParaRPr lang="sk-SK" sz="3200" dirty="0">
              <a:solidFill>
                <a:srgbClr val="FF0000"/>
              </a:solidFill>
            </a:endParaRPr>
          </a:p>
        </p:txBody>
      </p:sp>
      <p:pic>
        <p:nvPicPr>
          <p:cNvPr id="12290" name="Picture 2" descr="F:\DSC0024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5976" y="332656"/>
            <a:ext cx="4593381" cy="6120680"/>
          </a:xfrm>
          <a:prstGeom prst="rect">
            <a:avLst/>
          </a:prstGeom>
          <a:noFill/>
        </p:spPr>
      </p:pic>
      <p:pic>
        <p:nvPicPr>
          <p:cNvPr id="4" name="20170308_012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3635896" y="45811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179512" y="260648"/>
            <a:ext cx="87849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3200" dirty="0" smtClean="0">
                <a:solidFill>
                  <a:schemeClr val="bg1"/>
                </a:solidFill>
              </a:rPr>
              <a:t>A kde leží Peklina? Na ceste z Bytče do Žiliny pred obcou Hričov je nad cestou skalná ihla, tam odbočíte vpravo a okolo sírového prameňa idete ďalej, až vás uvíta obec Peklina. Vraj dodnes tu žijú ,,čertovskí ľudia“. </a:t>
            </a:r>
            <a:endParaRPr lang="sk-SK" sz="3200" dirty="0">
              <a:solidFill>
                <a:schemeClr val="bg1"/>
              </a:solidFill>
            </a:endParaRPr>
          </a:p>
        </p:txBody>
      </p:sp>
      <p:pic>
        <p:nvPicPr>
          <p:cNvPr id="3" name="20170308_013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3347864" y="2420888"/>
            <a:ext cx="304800" cy="304800"/>
          </a:xfrm>
          <a:prstGeom prst="rect">
            <a:avLst/>
          </a:prstGeom>
        </p:spPr>
      </p:pic>
      <p:pic>
        <p:nvPicPr>
          <p:cNvPr id="1026" name="Picture 2" descr="D:\Dokumenty\Desktop\Schránka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87624" y="3068960"/>
            <a:ext cx="6848475" cy="3409950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467544" y="836712"/>
            <a:ext cx="8136904" cy="280076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sk-SK" sz="8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Dávali ste pozor?</a:t>
            </a:r>
            <a:endParaRPr lang="sk-SK" sz="8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755576" y="692696"/>
            <a:ext cx="7272808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Čo je povesť?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sk-SK" dirty="0" smtClean="0">
                <a:hlinkClick r:id="rId2" action="ppaction://hlinksldjump"/>
              </a:rPr>
              <a:t>A, Rozprávanie, ktoré sa viaže k určitému miestu, udalosti alebo osobe. Môže obsahovať aj vymyslené prvky. </a:t>
            </a:r>
            <a:endParaRPr lang="sk-SK" dirty="0" smtClean="0"/>
          </a:p>
          <a:p>
            <a:pPr algn="just">
              <a:buNone/>
            </a:pPr>
            <a:r>
              <a:rPr lang="sk-SK" dirty="0" smtClean="0"/>
              <a:t> </a:t>
            </a:r>
          </a:p>
          <a:p>
            <a:pPr algn="just"/>
            <a:r>
              <a:rPr lang="sk-SK" dirty="0" smtClean="0">
                <a:hlinkClick r:id="rId3" action="ppaction://hlinksldjump"/>
              </a:rPr>
              <a:t>B, Krátky výrok, ktorý vyjadruje určitú životnú skúsenosť alebo prináša ponaučenie.</a:t>
            </a:r>
            <a:endParaRPr lang="sk-SK" dirty="0" smtClean="0"/>
          </a:p>
          <a:p>
            <a:pPr algn="just">
              <a:buNone/>
            </a:pPr>
            <a:endParaRPr lang="sk-SK" dirty="0" smtClean="0"/>
          </a:p>
          <a:p>
            <a:pPr algn="just"/>
            <a:r>
              <a:rPr lang="sk-SK" dirty="0" smtClean="0">
                <a:hlinkClick r:id="rId3" action="ppaction://hlinksldjump"/>
              </a:rPr>
              <a:t>C, Krátky príbeh, ktorý prináša určité ponaučenie. Obyčajne v ňom vystupujú zvieratá, ktoré konajú a hovoria ako ľudia.  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sk-SK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Ako sa volal vládca pekla?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>
                <a:hlinkClick r:id="rId2" action="ppaction://hlinksldjump"/>
              </a:rPr>
              <a:t>A, </a:t>
            </a:r>
            <a:r>
              <a:rPr lang="sk-SK" dirty="0" err="1" smtClean="0">
                <a:hlinkClick r:id="rId2" action="ppaction://hlinksldjump"/>
              </a:rPr>
              <a:t>Hromifer</a:t>
            </a:r>
            <a:endParaRPr lang="sk-SK" dirty="0" smtClean="0"/>
          </a:p>
          <a:p>
            <a:endParaRPr lang="sk-SK" dirty="0" smtClean="0"/>
          </a:p>
          <a:p>
            <a:r>
              <a:rPr lang="sk-SK" dirty="0" smtClean="0">
                <a:hlinkClick r:id="rId3" action="ppaction://hlinksldjump"/>
              </a:rPr>
              <a:t>B, Lucifer</a:t>
            </a:r>
            <a:endParaRPr lang="sk-SK" dirty="0" smtClean="0"/>
          </a:p>
          <a:p>
            <a:endParaRPr lang="sk-SK" dirty="0" smtClean="0"/>
          </a:p>
          <a:p>
            <a:r>
              <a:rPr lang="sk-SK" dirty="0" smtClean="0">
                <a:hlinkClick r:id="rId2" action="ppaction://hlinksldjump"/>
              </a:rPr>
              <a:t>C, </a:t>
            </a:r>
            <a:r>
              <a:rPr lang="sk-SK" dirty="0" err="1" smtClean="0">
                <a:hlinkClick r:id="rId2" action="ppaction://hlinksldjump"/>
              </a:rPr>
              <a:t>Strigofer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sk-SK" b="0" dirty="0" smtClean="0">
                <a:solidFill>
                  <a:srgbClr val="FFFF00"/>
                </a:solidFill>
                <a:latin typeface="+mn-lt"/>
              </a:rPr>
              <a:t>Povesť</a:t>
            </a:r>
            <a:endParaRPr lang="sk-SK" b="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just">
              <a:buNone/>
            </a:pPr>
            <a:r>
              <a:rPr lang="sk-SK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je rozprávanie, ktoré sa viaže k určitému miestu, udalosti alebo osobe. Môže obsahovať aj vymyslené prvky. Väčšina slovenských povestí pochádza zo 17. a 18. storočia.</a:t>
            </a:r>
            <a:endParaRPr lang="sk-SK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sk-SK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Koľko detí mala chudobná vdova?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>
                <a:hlinkClick r:id="rId2" action="ppaction://hlinksldjump"/>
              </a:rPr>
              <a:t>A, 5</a:t>
            </a:r>
            <a:endParaRPr lang="sk-SK" dirty="0" smtClean="0"/>
          </a:p>
          <a:p>
            <a:endParaRPr lang="sk-SK" dirty="0" smtClean="0"/>
          </a:p>
          <a:p>
            <a:r>
              <a:rPr lang="sk-SK" dirty="0" smtClean="0">
                <a:hlinkClick r:id="rId3" action="ppaction://hlinksldjump"/>
              </a:rPr>
              <a:t>B, 7</a:t>
            </a:r>
            <a:endParaRPr lang="sk-SK" dirty="0" smtClean="0"/>
          </a:p>
          <a:p>
            <a:endParaRPr lang="sk-SK" dirty="0" smtClean="0"/>
          </a:p>
          <a:p>
            <a:r>
              <a:rPr lang="sk-SK" dirty="0" smtClean="0">
                <a:hlinkClick r:id="rId3" action="ppaction://hlinksldjump"/>
              </a:rPr>
              <a:t>C, 9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sk-SK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Ako sa volá hrad, ktorý sa spomína v texte?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>
                <a:hlinkClick r:id="rId2" action="ppaction://hlinksldjump"/>
              </a:rPr>
              <a:t>A, Bratislavský hrad</a:t>
            </a:r>
            <a:endParaRPr lang="sk-SK" dirty="0" smtClean="0"/>
          </a:p>
          <a:p>
            <a:endParaRPr lang="sk-SK" dirty="0" smtClean="0"/>
          </a:p>
          <a:p>
            <a:r>
              <a:rPr lang="sk-SK" dirty="0" smtClean="0">
                <a:hlinkClick r:id="rId3" action="ppaction://hlinksldjump"/>
              </a:rPr>
              <a:t>B, </a:t>
            </a:r>
            <a:r>
              <a:rPr lang="sk-SK" dirty="0" err="1" smtClean="0">
                <a:hlinkClick r:id="rId3" action="ppaction://hlinksldjump"/>
              </a:rPr>
              <a:t>Hričovský</a:t>
            </a:r>
            <a:r>
              <a:rPr lang="sk-SK" dirty="0" smtClean="0">
                <a:hlinkClick r:id="rId3" action="ppaction://hlinksldjump"/>
              </a:rPr>
              <a:t> hrad</a:t>
            </a:r>
            <a:endParaRPr lang="sk-SK" dirty="0" smtClean="0"/>
          </a:p>
          <a:p>
            <a:endParaRPr lang="sk-SK" dirty="0" smtClean="0"/>
          </a:p>
          <a:p>
            <a:r>
              <a:rPr lang="sk-SK" dirty="0" smtClean="0">
                <a:hlinkClick r:id="rId2" action="ppaction://hlinksldjump"/>
              </a:rPr>
              <a:t>C, Trenčiansky hrad</a:t>
            </a:r>
            <a:endParaRPr lang="sk-SK" dirty="0"/>
          </a:p>
        </p:txBody>
      </p:sp>
      <p:pic>
        <p:nvPicPr>
          <p:cNvPr id="1026" name="Picture 2" descr="Výsledok vyh&amp;lcaron;adávania obrázkov pre dopyt hri&amp;ccaron;ovský hrad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2060848"/>
            <a:ext cx="3024336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>Tvorbou prezentácie sme si precvičili: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prácu v programe MS Office PowerPoint,</a:t>
            </a:r>
          </a:p>
          <a:p>
            <a:r>
              <a:rPr lang="sk-SK" dirty="0" smtClean="0"/>
              <a:t>prácu v programoch Skicár a </a:t>
            </a:r>
            <a:r>
              <a:rPr lang="sk-SK" dirty="0" err="1" smtClean="0"/>
              <a:t>Revelation</a:t>
            </a:r>
            <a:r>
              <a:rPr lang="sk-SK" dirty="0" smtClean="0"/>
              <a:t> </a:t>
            </a:r>
            <a:r>
              <a:rPr lang="sk-SK" dirty="0" err="1" smtClean="0"/>
              <a:t>Natural</a:t>
            </a:r>
            <a:r>
              <a:rPr lang="sk-SK" dirty="0" smtClean="0"/>
              <a:t> </a:t>
            </a:r>
            <a:r>
              <a:rPr lang="sk-SK" dirty="0" err="1" smtClean="0"/>
              <a:t>Art</a:t>
            </a:r>
            <a:r>
              <a:rPr lang="sk-SK" dirty="0" smtClean="0"/>
              <a:t>,</a:t>
            </a:r>
          </a:p>
          <a:p>
            <a:r>
              <a:rPr lang="sk-SK" dirty="0" smtClean="0"/>
              <a:t>prácu s digitálnym fotoaparátom a </a:t>
            </a:r>
            <a:r>
              <a:rPr lang="sk-SK" smtClean="0"/>
              <a:t>dotykovým telefónom,</a:t>
            </a:r>
            <a:endParaRPr lang="sk-SK" dirty="0" smtClean="0"/>
          </a:p>
          <a:p>
            <a:r>
              <a:rPr lang="sk-SK" dirty="0" smtClean="0"/>
              <a:t>úpravu digitálnych fotografií a obrázkov,</a:t>
            </a:r>
          </a:p>
          <a:p>
            <a:r>
              <a:rPr lang="sk-SK" dirty="0" smtClean="0"/>
              <a:t>skenovanie,</a:t>
            </a:r>
          </a:p>
          <a:p>
            <a:r>
              <a:rPr lang="sk-SK" dirty="0" smtClean="0"/>
              <a:t>vyhľadávanie informácií na internete.</a:t>
            </a:r>
          </a:p>
          <a:p>
            <a:endParaRPr lang="sk-SK" dirty="0" smtClean="0"/>
          </a:p>
          <a:p>
            <a:endParaRPr lang="sk-SK" dirty="0" smtClean="0"/>
          </a:p>
          <a:p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sk-SK" dirty="0"/>
          </a:p>
        </p:txBody>
      </p:sp>
      <p:sp>
        <p:nvSpPr>
          <p:cNvPr id="4" name="Obdĺžnik 3"/>
          <p:cNvSpPr/>
          <p:nvPr/>
        </p:nvSpPr>
        <p:spPr>
          <a:xfrm>
            <a:off x="1031159" y="2967335"/>
            <a:ext cx="70816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sk-SK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Ďakujeme za pozornosť.</a:t>
            </a:r>
            <a:endParaRPr lang="sk-SK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1026" name="Picture 2" descr="F:\1401336-img-smajlik-narozeniny-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692696"/>
            <a:ext cx="8003592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2050" name="Picture 2" descr="F:\dfc496cd58_70820763_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980728"/>
            <a:ext cx="5040560" cy="5305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k-SK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Povesť z okolia Bytče</a:t>
            </a:r>
            <a:endParaRPr lang="sk-SK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Obdĺžnik 3"/>
          <p:cNvSpPr/>
          <p:nvPr/>
        </p:nvSpPr>
        <p:spPr>
          <a:xfrm>
            <a:off x="2411760" y="1772816"/>
            <a:ext cx="432048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sk-SK" sz="9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Peklina</a:t>
            </a:r>
            <a:endParaRPr lang="sk-SK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179512" y="260648"/>
            <a:ext cx="8784976" cy="341632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sk-SK" sz="3600" dirty="0" smtClean="0">
                <a:latin typeface="Arial *" pitchFamily="2" charset="0"/>
                <a:ea typeface="Arial *" pitchFamily="2" charset="0"/>
                <a:cs typeface="Arial *" pitchFamily="2" charset="0"/>
              </a:rPr>
              <a:t>V horách okolo hradu Hričov sa ľudia po zotmení nebudú túlať ani za veľkú odmenu. Každý, kto sa tu narodil alebo tu aj dlhšie býva, vám potvrdí, že veru s čertmi nie sú žarty. Mnohí o tom vedia svoje...</a:t>
            </a:r>
            <a:endParaRPr lang="sk-SK" sz="3600" dirty="0">
              <a:latin typeface="Arial *" pitchFamily="2" charset="0"/>
              <a:ea typeface="Arial *" pitchFamily="2" charset="0"/>
              <a:cs typeface="Arial *" pitchFamily="2" charset="0"/>
            </a:endParaRPr>
          </a:p>
        </p:txBody>
      </p:sp>
      <p:pic>
        <p:nvPicPr>
          <p:cNvPr id="1026" name="Picture 2" descr="F:\x5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7864" y="4221088"/>
            <a:ext cx="2232248" cy="2323360"/>
          </a:xfrm>
          <a:prstGeom prst="rect">
            <a:avLst/>
          </a:prstGeom>
          <a:noFill/>
        </p:spPr>
      </p:pic>
      <p:pic>
        <p:nvPicPr>
          <p:cNvPr id="5" name="20170308_001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532440" y="386104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>
            <a:alpha val="6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lokTextu 4"/>
          <p:cNvSpPr txBox="1"/>
          <p:nvPr/>
        </p:nvSpPr>
        <p:spPr>
          <a:xfrm>
            <a:off x="179512" y="332656"/>
            <a:ext cx="87849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3600" dirty="0" smtClean="0">
                <a:solidFill>
                  <a:schemeClr val="bg1"/>
                </a:solidFill>
              </a:rPr>
              <a:t>Dávno, predávno, vyhnal Lucifer z pekla čerta, ktorý nebol súci na žiadnu čertovskú robotu. Každému chcel len pomáhať či už variť, drevo rúbať ba i diery na čertovských kožuchoch plátať . No, či toto robí normálny čert? </a:t>
            </a:r>
          </a:p>
        </p:txBody>
      </p:sp>
      <p:pic>
        <p:nvPicPr>
          <p:cNvPr id="2050" name="Picture 2" descr="F:\cert cerna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3429000"/>
            <a:ext cx="7128792" cy="3192231"/>
          </a:xfrm>
          <a:prstGeom prst="rect">
            <a:avLst/>
          </a:prstGeom>
          <a:noFill/>
        </p:spPr>
      </p:pic>
      <p:pic>
        <p:nvPicPr>
          <p:cNvPr id="4" name="20170308_002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028384" y="27809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323528" y="188640"/>
            <a:ext cx="83894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Tak vyhnal teda robotného čerta medzi ľudí, že hádam tam sa niečomu zlému priučí. Motal sa čert, motal okolo ľudských príbytkov, hľadel do okien a bolo mu smutno. Váhal, váhal a zrazu predsa len nabral odvahu, a nesmelo zaklopal na dvere jednej chalupy, a vošiel dnu. </a:t>
            </a:r>
            <a:endParaRPr lang="sk-SK" sz="32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F:\x26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912" y="3356992"/>
            <a:ext cx="2448272" cy="3227268"/>
          </a:xfrm>
          <a:prstGeom prst="rect">
            <a:avLst/>
          </a:prstGeom>
          <a:noFill/>
        </p:spPr>
      </p:pic>
      <p:pic>
        <p:nvPicPr>
          <p:cNvPr id="5" name="20170308_003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100392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251520" y="260648"/>
            <a:ext cx="86409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3200" dirty="0" smtClean="0">
                <a:solidFill>
                  <a:schemeClr val="bg1"/>
                </a:solidFill>
              </a:rPr>
              <a:t>Domáci sedeli za stolom a práve večerali. Boli to ľudia chudobní, ale dobrotiví a hneď ho pozvali k stolu. Ani sa nezačudovali, keď len ani baranicu z hlavy nesňal, ani kožuch nevyzliekol. Na noc neznámeho uložili spať do komory. </a:t>
            </a:r>
            <a:endParaRPr lang="sk-SK" sz="3200" dirty="0">
              <a:solidFill>
                <a:schemeClr val="bg1"/>
              </a:solidFill>
            </a:endParaRPr>
          </a:p>
        </p:txBody>
      </p:sp>
      <p:pic>
        <p:nvPicPr>
          <p:cNvPr id="4098" name="Picture 2" descr="F:\čer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3104265"/>
            <a:ext cx="8064896" cy="3753735"/>
          </a:xfrm>
          <a:prstGeom prst="rect">
            <a:avLst/>
          </a:prstGeom>
          <a:noFill/>
        </p:spPr>
      </p:pic>
      <p:pic>
        <p:nvPicPr>
          <p:cNvPr id="5" name="20170308_004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316416" y="25649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179512" y="260648"/>
            <a:ext cx="8640960" cy="304698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sk-SK" sz="3200" dirty="0" smtClean="0">
                <a:solidFill>
                  <a:schemeClr val="bg1"/>
                </a:solidFill>
                <a:latin typeface="+mj-lt"/>
              </a:rPr>
              <a:t>Ráno odchádza gazdiná na pole a gazda len sedí na priedomí, a smutne za ňou pozerá. Čert sa čuduje: „Čože, </a:t>
            </a:r>
            <a:r>
              <a:rPr lang="sk-SK" sz="3200" dirty="0" err="1" smtClean="0">
                <a:solidFill>
                  <a:schemeClr val="bg1"/>
                </a:solidFill>
                <a:latin typeface="+mj-lt"/>
              </a:rPr>
              <a:t>gazdíčko</a:t>
            </a:r>
            <a:r>
              <a:rPr lang="sk-SK" sz="3200" dirty="0" smtClean="0">
                <a:solidFill>
                  <a:schemeClr val="bg1"/>
                </a:solidFill>
                <a:latin typeface="+mj-lt"/>
              </a:rPr>
              <a:t>, a vy doma?“ Ten zosmutnie: ,,Mrcha choroba ma zožiera a lieku niet!“ „Len vy poďte so mnou pod horu, </a:t>
            </a:r>
            <a:r>
              <a:rPr lang="sk-SK" sz="3200" dirty="0" err="1" smtClean="0">
                <a:solidFill>
                  <a:schemeClr val="bg1"/>
                </a:solidFill>
                <a:latin typeface="+mj-lt"/>
              </a:rPr>
              <a:t>gazdíčko</a:t>
            </a:r>
            <a:r>
              <a:rPr lang="sk-SK" sz="3200" dirty="0" smtClean="0">
                <a:solidFill>
                  <a:schemeClr val="bg1"/>
                </a:solidFill>
                <a:latin typeface="+mj-lt"/>
              </a:rPr>
              <a:t>,  už len čosi vymyslíme,“ povie čert.  </a:t>
            </a:r>
            <a:endParaRPr lang="sk-SK" sz="3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122" name="Picture 2" descr="F:\cert_kub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79712" y="3356992"/>
            <a:ext cx="4730105" cy="3342533"/>
          </a:xfrm>
          <a:prstGeom prst="rect">
            <a:avLst/>
          </a:prstGeom>
          <a:noFill/>
        </p:spPr>
      </p:pic>
      <p:pic>
        <p:nvPicPr>
          <p:cNvPr id="4" name="20170308_005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7884368" y="350100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251520" y="404664"/>
            <a:ext cx="4032448" cy="50783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k-SK" sz="3600" dirty="0" smtClean="0">
                <a:solidFill>
                  <a:schemeClr val="accent6">
                    <a:lumMod val="50000"/>
                  </a:schemeClr>
                </a:solidFill>
              </a:rPr>
              <a:t>Keď prišli na pole, zaviedol čert gazdu ku studničke a kázal sa mu napiť. Ale zrazu sa zo studničky začal šíriť nepríjemný zápach, ale čert len prikazoval piť. </a:t>
            </a:r>
            <a:endParaRPr lang="sk-SK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146" name="Picture 2" descr="F:\skenovanie2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404664"/>
            <a:ext cx="4399035" cy="6048672"/>
          </a:xfrm>
          <a:prstGeom prst="rect">
            <a:avLst/>
          </a:prstGeom>
          <a:noFill/>
        </p:spPr>
      </p:pic>
      <p:pic>
        <p:nvPicPr>
          <p:cNvPr id="4" name="20170308_006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1043608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</TotalTime>
  <Words>756</Words>
  <Application>Microsoft Office PowerPoint</Application>
  <PresentationFormat>Prezentácia na obrazovke (4:3)</PresentationFormat>
  <Paragraphs>54</Paragraphs>
  <Slides>25</Slides>
  <Notes>0</Notes>
  <HiddenSlides>0</HiddenSlides>
  <MMClips>13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25</vt:i4>
      </vt:variant>
    </vt:vector>
  </HeadingPairs>
  <TitlesOfParts>
    <vt:vector size="26" baseType="lpstr">
      <vt:lpstr>Motív Office</vt:lpstr>
      <vt:lpstr>Spojená škola internátna, Bytča</vt:lpstr>
      <vt:lpstr>Povesť</vt:lpstr>
      <vt:lpstr>Snímka 3</vt:lpstr>
      <vt:lpstr>Snímka 4</vt:lpstr>
      <vt:lpstr>Snímka 5</vt:lpstr>
      <vt:lpstr>Snímka 6</vt:lpstr>
      <vt:lpstr>Snímka 7</vt:lpstr>
      <vt:lpstr>Snímka 8</vt:lpstr>
      <vt:lpstr>Snímka 9</vt:lpstr>
      <vt:lpstr>Snímka 10</vt:lpstr>
      <vt:lpstr>Snímka 11</vt:lpstr>
      <vt:lpstr>Snímka 12</vt:lpstr>
      <vt:lpstr>Snímka 13</vt:lpstr>
      <vt:lpstr>Snímka 14</vt:lpstr>
      <vt:lpstr>Snímka 15</vt:lpstr>
      <vt:lpstr>Snímka 16</vt:lpstr>
      <vt:lpstr>Snímka 17</vt:lpstr>
      <vt:lpstr>Snímka 18</vt:lpstr>
      <vt:lpstr>Ako sa volal vládca pekla?</vt:lpstr>
      <vt:lpstr>Koľko detí mala chudobná vdova?</vt:lpstr>
      <vt:lpstr>Ako sa volá hrad, ktorý sa spomína v texte?</vt:lpstr>
      <vt:lpstr>Tvorbou prezentácie sme si precvičili:</vt:lpstr>
      <vt:lpstr>Snímka 23</vt:lpstr>
      <vt:lpstr>Snímka 24</vt:lpstr>
      <vt:lpstr>Snímka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Spojená škola internátna, Bytča</dc:title>
  <dc:creator>ziak</dc:creator>
  <cp:lastModifiedBy>Owner</cp:lastModifiedBy>
  <cp:revision>40</cp:revision>
  <dcterms:created xsi:type="dcterms:W3CDTF">2017-02-15T11:47:37Z</dcterms:created>
  <dcterms:modified xsi:type="dcterms:W3CDTF">2017-03-20T18:45:42Z</dcterms:modified>
</cp:coreProperties>
</file>