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283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0384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7295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8999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4666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9145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1882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3956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942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1734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231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4EE9-2810-4AE7-909C-D914E918E83A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13138-ACA8-4D31-B09F-8425B797C3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8332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41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5.gif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9.gif"/><Relationship Id="rId4" Type="http://schemas.openxmlformats.org/officeDocument/2006/relationships/image" Target="../media/image30.jpe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loral border frame background vector 1244785 - by paul_june on VectorStock®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4991" y="-1034991"/>
            <a:ext cx="7074022" cy="9144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sk-SK" sz="2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       ŠPECIÁLNA MATERSÁ ŠKOLA BYTČA</a:t>
            </a:r>
            <a:endParaRPr lang="sk-SK" sz="2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47559" y="4055948"/>
            <a:ext cx="7439241" cy="2037347"/>
          </a:xfrm>
        </p:spPr>
        <p:txBody>
          <a:bodyPr/>
          <a:lstStyle/>
          <a:p>
            <a:pPr marL="0" indent="0">
              <a:buNone/>
            </a:pPr>
            <a:endParaRPr lang="sk-SK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Ako sme Morenu vynášali</a:t>
            </a:r>
            <a:endParaRPr lang="sk-SK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2" descr="Spring Sun with Flowers Clipart :):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09396" flipV="1">
            <a:off x="6648948" y="161621"/>
            <a:ext cx="2248852" cy="23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ynášanie Moreny - Jana Hojáková, Fine-art.s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46" y="1772816"/>
            <a:ext cx="3612473" cy="301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323678"/>
            <a:ext cx="1651616" cy="16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9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loral border frame background vector 1244785 - by paul_june on VectorStock®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09866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sk-SK" altLang="sk-S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Príď , slniečko, príď,</a:t>
            </a:r>
            <a:endParaRPr kumimoji="0" lang="sk-SK" alt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od nás neodíď!</a:t>
            </a:r>
            <a:endParaRPr kumimoji="0" lang="sk-SK" alt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Čím ty budeš vyššie,</a:t>
            </a:r>
            <a:b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</a:b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bude nám jar bližšie."</a:t>
            </a:r>
            <a:endParaRPr kumimoji="0" lang="sk-SK" alt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endParaRPr lang="sk-SK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100"/>
            <a:ext cx="2359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„</a:t>
            </a: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1616"/>
            <a:ext cx="2520280" cy="189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Dokumenty\Desktop\Nový priečinok\IMG_15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00130"/>
            <a:ext cx="2549758" cy="191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2483768" y="3094710"/>
            <a:ext cx="335312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algn="ctr"/>
            <a:r>
              <a:rPr lang="sk-SK" sz="2000" b="1" dirty="0" smtClean="0">
                <a:latin typeface="Monotype Corsiva" panose="03010101010201010101" pitchFamily="66" charset="0"/>
              </a:rPr>
              <a:t>Morena  už odišla, </a:t>
            </a:r>
          </a:p>
          <a:p>
            <a:pPr algn="ctr"/>
            <a:r>
              <a:rPr lang="sk-SK" sz="2000" b="1" dirty="0">
                <a:latin typeface="Monotype Corsiva" panose="03010101010201010101" pitchFamily="66" charset="0"/>
              </a:rPr>
              <a:t>j</a:t>
            </a:r>
            <a:r>
              <a:rPr lang="sk-SK" sz="2000" b="1" dirty="0" smtClean="0">
                <a:latin typeface="Monotype Corsiva" panose="03010101010201010101" pitchFamily="66" charset="0"/>
              </a:rPr>
              <a:t>ar k nám opäť prišla,</a:t>
            </a:r>
          </a:p>
          <a:p>
            <a:pPr algn="ctr"/>
            <a:r>
              <a:rPr lang="sk-SK" sz="2000" b="1" dirty="0" smtClean="0">
                <a:latin typeface="Monotype Corsiva" panose="03010101010201010101" pitchFamily="66" charset="0"/>
              </a:rPr>
              <a:t>tešíme sa na jej dary,</a:t>
            </a:r>
          </a:p>
          <a:p>
            <a:pPr algn="ctr"/>
            <a:r>
              <a:rPr lang="sk-SK" sz="2000" b="1" dirty="0" smtClean="0">
                <a:latin typeface="Monotype Corsiva" panose="03010101010201010101" pitchFamily="66" charset="0"/>
              </a:rPr>
              <a:t> voda korbáč je prichystaný.</a:t>
            </a:r>
          </a:p>
          <a:p>
            <a:pPr algn="ctr"/>
            <a:endParaRPr lang="sk-SK" sz="2000" b="1" dirty="0">
              <a:latin typeface="Monotype Corsiva" panose="03010101010201010101" pitchFamily="66" charset="0"/>
            </a:endParaRPr>
          </a:p>
          <a:p>
            <a:pPr algn="ctr"/>
            <a:r>
              <a:rPr lang="sk-SK" sz="2000" b="1" dirty="0" smtClean="0">
                <a:latin typeface="Monotype Corsiva" panose="03010101010201010101" pitchFamily="66" charset="0"/>
              </a:rPr>
              <a:t>Spracovala: </a:t>
            </a:r>
            <a:r>
              <a:rPr lang="sk-SK" sz="2000" b="1" dirty="0" err="1" smtClean="0">
                <a:latin typeface="Monotype Corsiva" panose="03010101010201010101" pitchFamily="66" charset="0"/>
              </a:rPr>
              <a:t>Kucková</a:t>
            </a:r>
            <a:r>
              <a:rPr lang="sk-SK" sz="2000" b="1" dirty="0" smtClean="0">
                <a:latin typeface="Monotype Corsiva" panose="03010101010201010101" pitchFamily="66" charset="0"/>
              </a:rPr>
              <a:t> Ľubomíra</a:t>
            </a:r>
          </a:p>
          <a:p>
            <a:endParaRPr lang="sk-SK" sz="2000" b="1" dirty="0">
              <a:latin typeface="Monotype Corsiva" panose="03010101010201010101" pitchFamily="66" charset="0"/>
            </a:endParaRPr>
          </a:p>
        </p:txBody>
      </p:sp>
      <p:pic>
        <p:nvPicPr>
          <p:cNvPr id="9" name="Picture 2" descr="Spring Sun with Flowers Clipart :):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09396" flipV="1">
            <a:off x="6275394" y="747962"/>
            <a:ext cx="2019868" cy="21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9378" y="4570593"/>
            <a:ext cx="857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6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loral border frame background vector 1244785 - by paul_june on VectorStock®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4991" y="-1034991"/>
            <a:ext cx="7074022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47559" y="4055948"/>
            <a:ext cx="7439241" cy="2037347"/>
          </a:xfrm>
        </p:spPr>
        <p:txBody>
          <a:bodyPr/>
          <a:lstStyle/>
          <a:p>
            <a:pPr marL="0" indent="0">
              <a:buNone/>
            </a:pPr>
            <a:endParaRPr lang="sk-SK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</a:t>
            </a:r>
            <a:endParaRPr lang="sk-SK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2" descr="Spring Sun with Flowers Clipart :):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09396" flipV="1">
            <a:off x="6648948" y="161621"/>
            <a:ext cx="2248852" cy="23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kumenty\Desktop\Nový priečinok\IMG_14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04" y="1603804"/>
            <a:ext cx="2664296" cy="200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okumenty\Desktop\Nový priečinok\IMG_14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5012" y="1603804"/>
            <a:ext cx="2730818" cy="205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okumenty\Desktop\Nový priečinok\IMG_14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694" y="3932542"/>
            <a:ext cx="2756272" cy="207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Dokumenty\Desktop\Nový priečinok\IMG_144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886" y="3932542"/>
            <a:ext cx="2638514" cy="1982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562400" y="3068960"/>
            <a:ext cx="1873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algn="ctr"/>
            <a:r>
              <a:rPr lang="sk-SK" b="1" dirty="0" smtClean="0">
                <a:latin typeface="Monotype Corsiva" panose="03010101010201010101" pitchFamily="66" charset="0"/>
              </a:rPr>
              <a:t>Deti v krojoch oblečené, čo sa robí, čo sa deje? </a:t>
            </a:r>
          </a:p>
          <a:p>
            <a:pPr algn="ctr"/>
            <a:r>
              <a:rPr lang="sk-SK" b="1" dirty="0" smtClean="0">
                <a:latin typeface="Monotype Corsiva" panose="03010101010201010101" pitchFamily="66" charset="0"/>
              </a:rPr>
              <a:t>Smiech, tanec a zábava,</a:t>
            </a:r>
          </a:p>
          <a:p>
            <a:pPr algn="ctr"/>
            <a:r>
              <a:rPr lang="sk-SK" b="1" dirty="0">
                <a:latin typeface="Monotype Corsiva" panose="03010101010201010101" pitchFamily="66" charset="0"/>
              </a:rPr>
              <a:t>o</a:t>
            </a:r>
            <a:r>
              <a:rPr lang="sk-SK" b="1" dirty="0" smtClean="0">
                <a:latin typeface="Monotype Corsiva" panose="03010101010201010101" pitchFamily="66" charset="0"/>
              </a:rPr>
              <a:t>slava Jari sa</a:t>
            </a:r>
          </a:p>
          <a:p>
            <a:pPr algn="ctr"/>
            <a:r>
              <a:rPr lang="sk-SK" b="1" dirty="0">
                <a:latin typeface="Monotype Corsiva" panose="03010101010201010101" pitchFamily="66" charset="0"/>
              </a:rPr>
              <a:t>z</a:t>
            </a:r>
            <a:r>
              <a:rPr lang="sk-SK" b="1" dirty="0" smtClean="0">
                <a:latin typeface="Monotype Corsiva" panose="03010101010201010101" pitchFamily="66" charset="0"/>
              </a:rPr>
              <a:t>ačala...</a:t>
            </a:r>
            <a:endParaRPr lang="sk-SK" b="1" dirty="0">
              <a:latin typeface="Monotype Corsiva" panose="03010101010201010101" pitchFamily="66" charset="0"/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350" y="2619375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4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 descr="Floral border frame background vector 1244785 - by paul_june on VectorStock®: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pring Sun with Flowers Clipart :):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09396" flipV="1">
            <a:off x="6648948" y="161621"/>
            <a:ext cx="2248852" cy="23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2646897" cy="198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092259"/>
            <a:ext cx="2690105" cy="202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:\Dokumenty\Desktop\Nový priečinok\IMG_14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20" y="3861048"/>
            <a:ext cx="2475268" cy="1860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419872" y="2828836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000" dirty="0" smtClean="0"/>
          </a:p>
          <a:p>
            <a:endParaRPr lang="sk-SK" sz="2000" dirty="0"/>
          </a:p>
          <a:p>
            <a:pPr algn="ctr"/>
            <a:r>
              <a:rPr lang="sk-SK" sz="2000" b="1" dirty="0" smtClean="0">
                <a:latin typeface="Monotype Corsiva" panose="03010101010201010101" pitchFamily="66" charset="0"/>
              </a:rPr>
              <a:t>Všetci pekne povstávali, </a:t>
            </a:r>
          </a:p>
          <a:p>
            <a:pPr algn="ctr"/>
            <a:r>
              <a:rPr lang="sk-SK" sz="2000" b="1" dirty="0" smtClean="0">
                <a:latin typeface="Monotype Corsiva" panose="03010101010201010101" pitchFamily="66" charset="0"/>
              </a:rPr>
              <a:t>za ruky sa pochytali, </a:t>
            </a:r>
          </a:p>
          <a:p>
            <a:pPr algn="ctr"/>
            <a:r>
              <a:rPr lang="sk-SK" sz="2000" b="1" dirty="0" smtClean="0">
                <a:latin typeface="Monotype Corsiva" panose="03010101010201010101" pitchFamily="66" charset="0"/>
              </a:rPr>
              <a:t>tancovali ,spievali ,na Morenu volali:</a:t>
            </a:r>
          </a:p>
          <a:p>
            <a:pPr algn="ctr"/>
            <a:r>
              <a:rPr lang="sk-SK" sz="2000" b="1" dirty="0" smtClean="0">
                <a:latin typeface="Monotype Corsiva" panose="03010101010201010101" pitchFamily="66" charset="0"/>
              </a:rPr>
              <a:t>„</a:t>
            </a:r>
            <a:r>
              <a:rPr lang="sk-SK" sz="2000" b="1" dirty="0" err="1" smtClean="0">
                <a:latin typeface="Monotype Corsiva" panose="03010101010201010101" pitchFamily="66" charset="0"/>
              </a:rPr>
              <a:t>Muriena</a:t>
            </a:r>
            <a:r>
              <a:rPr lang="sk-SK" sz="2000" b="1" dirty="0" smtClean="0">
                <a:latin typeface="Monotype Corsiva" panose="03010101010201010101" pitchFamily="66" charset="0"/>
              </a:rPr>
              <a:t> </a:t>
            </a:r>
            <a:r>
              <a:rPr lang="sk-SK" sz="2000" b="1" dirty="0">
                <a:latin typeface="Monotype Corsiva" panose="03010101010201010101" pitchFamily="66" charset="0"/>
              </a:rPr>
              <a:t>naša, </a:t>
            </a:r>
            <a:r>
              <a:rPr lang="sk-SK" sz="2000" b="1" dirty="0" err="1" smtClean="0">
                <a:latin typeface="Monotype Corsiva" panose="03010101010201010101" pitchFamily="66" charset="0"/>
              </a:rPr>
              <a:t>kdes</a:t>
            </a:r>
            <a:r>
              <a:rPr lang="sk-SK" sz="2000" b="1" dirty="0" smtClean="0">
                <a:latin typeface="Monotype Corsiva" panose="03010101010201010101" pitchFamily="66" charset="0"/>
              </a:rPr>
              <a:t> </a:t>
            </a:r>
            <a:r>
              <a:rPr lang="sk-SK" sz="2000" b="1" dirty="0">
                <a:latin typeface="Monotype Corsiva" panose="03010101010201010101" pitchFamily="66" charset="0"/>
              </a:rPr>
              <a:t>prebývala? </a:t>
            </a:r>
            <a:br>
              <a:rPr lang="sk-SK" sz="2000" b="1" dirty="0">
                <a:latin typeface="Monotype Corsiva" panose="03010101010201010101" pitchFamily="66" charset="0"/>
              </a:rPr>
            </a:br>
            <a:r>
              <a:rPr lang="sk-SK" sz="2000" b="1" dirty="0" smtClean="0">
                <a:latin typeface="Monotype Corsiva" panose="03010101010201010101" pitchFamily="66" charset="0"/>
              </a:rPr>
              <a:t>Tam hore, tam hore, </a:t>
            </a:r>
          </a:p>
          <a:p>
            <a:pPr algn="ctr"/>
            <a:r>
              <a:rPr lang="sk-SK" sz="2000" b="1" dirty="0" smtClean="0">
                <a:latin typeface="Monotype Corsiva" panose="03010101010201010101" pitchFamily="66" charset="0"/>
              </a:rPr>
              <a:t>v tej novej komore.“</a:t>
            </a:r>
          </a:p>
          <a:p>
            <a:pPr algn="ctr"/>
            <a:endParaRPr lang="sk-SK" sz="2000" b="1" dirty="0" smtClean="0">
              <a:latin typeface="Monotype Corsiva" panose="03010101010201010101" pitchFamily="66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293096"/>
            <a:ext cx="1250740" cy="14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2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loral border frame background vector 1244785 - by paul_june on VectorStock®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05628" y="1556792"/>
            <a:ext cx="1623069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b="1" dirty="0" smtClean="0">
                <a:latin typeface="Monotype Corsiva" panose="03010101010201010101" pitchFamily="66" charset="0"/>
              </a:rPr>
              <a:t>Prišla ona medzi nás,</a:t>
            </a:r>
          </a:p>
          <a:p>
            <a:pPr marL="0" indent="0" algn="ctr">
              <a:buNone/>
            </a:pPr>
            <a:r>
              <a:rPr lang="sk-SK" sz="2000" b="1" dirty="0" smtClean="0">
                <a:latin typeface="Monotype Corsiva" panose="03010101010201010101" pitchFamily="66" charset="0"/>
              </a:rPr>
              <a:t>nemala ver, žiaden šat.</a:t>
            </a:r>
          </a:p>
          <a:p>
            <a:pPr marL="0" indent="0" algn="ctr">
              <a:buNone/>
            </a:pPr>
            <a:r>
              <a:rPr lang="sk-SK" sz="2000" b="1" dirty="0" smtClean="0">
                <a:latin typeface="Monotype Corsiva" panose="03010101010201010101" pitchFamily="66" charset="0"/>
              </a:rPr>
              <a:t>No a my sme nelenili, pekne sme ju ustrojili. Sukňa, ručník, zástera a Morena je </a:t>
            </a:r>
            <a:r>
              <a:rPr lang="sk-SK" sz="2000" b="1" dirty="0" err="1" smtClean="0">
                <a:latin typeface="Monotype Corsiva" panose="03010101010201010101" pitchFamily="66" charset="0"/>
              </a:rPr>
              <a:t>odená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pic>
        <p:nvPicPr>
          <p:cNvPr id="5" name="Picture 2" descr="Spring Sun with Flowers Clipart :):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09396" flipV="1">
            <a:off x="6648948" y="161621"/>
            <a:ext cx="2248852" cy="23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okumenty\Desktop\Nový priečinok\IMG_14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428" y="1547842"/>
            <a:ext cx="2178427" cy="163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Dokumenty\Desktop\Nový priečinok\IMG_14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696" y="1556792"/>
            <a:ext cx="2237563" cy="168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Dokumenty\Desktop\Nový priečinok\IMG_146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025" y="3717031"/>
            <a:ext cx="2299640" cy="17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Dokumenty\Desktop\Nový priečinok\IMG_146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33442"/>
            <a:ext cx="2315050" cy="173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660" y="4531967"/>
            <a:ext cx="1714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7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loral border frame background vector 1244785 - by paul_june on VectorStock®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7199" y="-1175472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36360" y="1844824"/>
            <a:ext cx="1515253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b="1" dirty="0" smtClean="0">
                <a:latin typeface="Monotype Corsiva" panose="03010101010201010101" pitchFamily="66" charset="0"/>
              </a:rPr>
              <a:t>Hurá deti </a:t>
            </a:r>
          </a:p>
          <a:p>
            <a:pPr marL="0" indent="0" algn="ctr">
              <a:buNone/>
            </a:pPr>
            <a:r>
              <a:rPr lang="sk-SK" sz="2000" b="1" dirty="0" smtClean="0">
                <a:latin typeface="Monotype Corsiva" panose="03010101010201010101" pitchFamily="66" charset="0"/>
              </a:rPr>
              <a:t>to je sláva.</a:t>
            </a:r>
          </a:p>
          <a:p>
            <a:pPr marL="0" indent="0" algn="ctr">
              <a:buNone/>
            </a:pPr>
            <a:r>
              <a:rPr lang="sk-SK" sz="2000" b="1" dirty="0" smtClean="0">
                <a:latin typeface="Monotype Corsiva" panose="03010101010201010101" pitchFamily="66" charset="0"/>
              </a:rPr>
              <a:t>Morena je prichystaná.</a:t>
            </a:r>
          </a:p>
          <a:p>
            <a:pPr marL="0" indent="0" algn="ctr">
              <a:buNone/>
            </a:pPr>
            <a:r>
              <a:rPr lang="sk-SK" sz="2000" b="1" dirty="0" smtClean="0">
                <a:latin typeface="Monotype Corsiva" panose="03010101010201010101" pitchFamily="66" charset="0"/>
              </a:rPr>
              <a:t>Tancujme a spievajme za ruky sa chytajme</a:t>
            </a:r>
            <a:r>
              <a:rPr lang="sk-SK" sz="2000" dirty="0" smtClean="0"/>
              <a:t>.</a:t>
            </a:r>
          </a:p>
        </p:txBody>
      </p:sp>
      <p:pic>
        <p:nvPicPr>
          <p:cNvPr id="5" name="Picture 2" descr="Spring Sun with Flowers Clipart :):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09396" flipV="1">
            <a:off x="6648948" y="161621"/>
            <a:ext cx="2248852" cy="23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okumenty\Desktop\Nový priečinok\IMG_14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9676" y="1550266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kumenty\Desktop\Nový priečinok\IMG_14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366" y="3519551"/>
            <a:ext cx="2718883" cy="2043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okumenty\Desktop\Nový priečinok\IMG_14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7111" y="3906962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114" y="1052208"/>
            <a:ext cx="2769246" cy="2081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396528"/>
            <a:ext cx="2553152" cy="219271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4768411"/>
            <a:ext cx="857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93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loral border frame background vector 1244785 - by paul_june on VectorStock®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5" y="3482181"/>
            <a:ext cx="857250" cy="762000"/>
          </a:xfrm>
        </p:spPr>
      </p:pic>
      <p:pic>
        <p:nvPicPr>
          <p:cNvPr id="5" name="Picture 2" descr="Spring Sun with Flowers Clipart :):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09396" flipV="1">
            <a:off x="6648948" y="161621"/>
            <a:ext cx="2248852" cy="23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okumenty\Desktop\Nový priečinok\IMG_14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1211" y="1424441"/>
            <a:ext cx="3353737" cy="252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41496"/>
            <a:ext cx="1845940" cy="245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D:\Dokumenty\Desktop\Nový priečinok\IMG_148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2123" y="3500455"/>
            <a:ext cx="2592289" cy="194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971600" y="1124744"/>
            <a:ext cx="18722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effectLst/>
                <a:latin typeface="Monotype Corsiva" panose="03010101010201010101" pitchFamily="66" charset="0"/>
              </a:rPr>
              <a:t>Slnce, slnce poď na naše líčko, dáme ti vajíčko.</a:t>
            </a:r>
            <a:br>
              <a:rPr lang="sk-SK" b="1" dirty="0" smtClean="0">
                <a:effectLst/>
                <a:latin typeface="Monotype Corsiva" panose="03010101010201010101" pitchFamily="66" charset="0"/>
              </a:rPr>
            </a:br>
            <a:r>
              <a:rPr lang="sk-SK" b="1" dirty="0" smtClean="0">
                <a:effectLst/>
                <a:latin typeface="Monotype Corsiva" panose="03010101010201010101" pitchFamily="66" charset="0"/>
              </a:rPr>
              <a:t>Otvoríme vráta, dáme ti kus zlata.</a:t>
            </a:r>
            <a:br>
              <a:rPr lang="sk-SK" b="1" dirty="0" smtClean="0">
                <a:effectLst/>
                <a:latin typeface="Monotype Corsiva" panose="03010101010201010101" pitchFamily="66" charset="0"/>
              </a:rPr>
            </a:br>
            <a:r>
              <a:rPr lang="sk-SK" b="1" dirty="0" smtClean="0">
                <a:effectLst/>
                <a:latin typeface="Monotype Corsiva" panose="03010101010201010101" pitchFamily="66" charset="0"/>
              </a:rPr>
              <a:t>Ďuro daj nám slnka, do nového </a:t>
            </a:r>
            <a:r>
              <a:rPr lang="sk-SK" b="1" dirty="0" err="1" smtClean="0">
                <a:effectLst/>
                <a:latin typeface="Monotype Corsiva" panose="03010101010201010101" pitchFamily="66" charset="0"/>
              </a:rPr>
              <a:t>hrnka</a:t>
            </a:r>
            <a:r>
              <a:rPr lang="sk-SK" b="1" dirty="0" smtClean="0">
                <a:effectLst/>
                <a:latin typeface="Monotype Corsiva" panose="03010101010201010101" pitchFamily="66" charset="0"/>
              </a:rPr>
              <a:t>.</a:t>
            </a:r>
            <a:br>
              <a:rPr lang="sk-SK" b="1" dirty="0" smtClean="0">
                <a:effectLst/>
                <a:latin typeface="Monotype Corsiva" panose="03010101010201010101" pitchFamily="66" charset="0"/>
              </a:rPr>
            </a:br>
            <a:r>
              <a:rPr lang="sk-SK" b="1" dirty="0" smtClean="0">
                <a:effectLst/>
                <a:latin typeface="Monotype Corsiva" panose="03010101010201010101" pitchFamily="66" charset="0"/>
              </a:rPr>
              <a:t>Veď mi ti ho dáme, keď sa poihráme.</a:t>
            </a:r>
            <a:endParaRPr lang="sk-SK" b="1" dirty="0">
              <a:latin typeface="Monotype Corsiva" panose="03010101010201010101" pitchFamily="66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4" y="4474514"/>
            <a:ext cx="1724769" cy="11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4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5" y="3363119"/>
            <a:ext cx="857250" cy="1000125"/>
          </a:xfrm>
        </p:spPr>
      </p:pic>
      <p:pic>
        <p:nvPicPr>
          <p:cNvPr id="4" name="Picture 4" descr="Floral border frame background vector 1244785 - by paul_june on VectorStock®: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Dokumenty\Desktop\Nový priečinok\IMG_14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7366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kumenty\Desktop\Nový priečinok\IMG_14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6420" y="1027364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55649"/>
            <a:ext cx="2302895" cy="173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:\Dokumenty\Desktop\Nový priečinok\IMG_149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620" y="4129152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Dokumenty\Desktop\Nový priečinok\IMG_149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0748" y="3718566"/>
            <a:ext cx="2376842" cy="178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pring Sun with Flowers Clipart :): 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09396" flipV="1">
            <a:off x="6504931" y="335516"/>
            <a:ext cx="2248852" cy="23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259632" y="2967335"/>
            <a:ext cx="2799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>
              <a:effectLst/>
              <a:latin typeface="Monotype Corsiva" panose="03010101010201010101" pitchFamily="66" charset="0"/>
            </a:endParaRPr>
          </a:p>
          <a:p>
            <a:r>
              <a:rPr lang="sk-SK" b="1" dirty="0" smtClean="0">
                <a:effectLst/>
                <a:latin typeface="Monotype Corsiva" panose="03010101010201010101" pitchFamily="66" charset="0"/>
              </a:rPr>
              <a:t>Vej si vetrík poludňový, privej teplý rôčik nový.</a:t>
            </a:r>
            <a:br>
              <a:rPr lang="sk-SK" b="1" dirty="0" smtClean="0">
                <a:effectLst/>
                <a:latin typeface="Monotype Corsiva" panose="03010101010201010101" pitchFamily="66" charset="0"/>
              </a:rPr>
            </a:br>
            <a:endParaRPr lang="sk-SK" b="1" dirty="0">
              <a:latin typeface="Monotype Corsiva" panose="03010101010201010101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129976" y="2676827"/>
            <a:ext cx="5001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smtClean="0">
                <a:latin typeface="Monotype Corsiva" panose="03010101010201010101" pitchFamily="66" charset="0"/>
              </a:rPr>
              <a:t>            Berme bundy, kabáty a poďme my do záhrady.</a:t>
            </a:r>
            <a:endParaRPr lang="sk-SK" sz="2000" b="1" dirty="0">
              <a:latin typeface="Monotype Corsiva" panose="03010101010201010101" pitchFamily="66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350" y="2619375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1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loral border frame background vector 1244785 - by paul_june on VectorStock®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8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83080" y="2996951"/>
            <a:ext cx="2645103" cy="3129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b="1" dirty="0" smtClean="0">
                <a:latin typeface="Monotype Corsiva" panose="03010101010201010101" pitchFamily="66" charset="0"/>
              </a:rPr>
              <a:t>Slniečko nám krásne svieti, volá na nás , haló deti.</a:t>
            </a:r>
          </a:p>
          <a:p>
            <a:pPr marL="0" indent="0" algn="ctr">
              <a:buNone/>
            </a:pPr>
            <a:r>
              <a:rPr lang="sk-SK" sz="2000" b="1" dirty="0" smtClean="0">
                <a:latin typeface="Monotype Corsiva" panose="03010101010201010101" pitchFamily="66" charset="0"/>
              </a:rPr>
              <a:t>Odneste už Morenu,</a:t>
            </a:r>
          </a:p>
          <a:p>
            <a:pPr marL="0" indent="0" algn="ctr">
              <a:buNone/>
            </a:pPr>
            <a:r>
              <a:rPr lang="sk-SK" sz="2000" b="1" dirty="0" smtClean="0">
                <a:latin typeface="Monotype Corsiva" panose="03010101010201010101" pitchFamily="66" charset="0"/>
              </a:rPr>
              <a:t> prišla k nám jar, </a:t>
            </a:r>
          </a:p>
          <a:p>
            <a:pPr marL="0" indent="0" algn="ctr">
              <a:buNone/>
            </a:pPr>
            <a:r>
              <a:rPr lang="sk-SK" sz="2000" b="1" dirty="0" smtClean="0">
                <a:latin typeface="Monotype Corsiva" panose="03010101010201010101" pitchFamily="66" charset="0"/>
              </a:rPr>
              <a:t>tak veru.</a:t>
            </a:r>
          </a:p>
          <a:p>
            <a:pPr marL="0" indent="0" algn="ctr">
              <a:buNone/>
            </a:pPr>
            <a:r>
              <a:rPr lang="sk-SK" sz="2000" b="1" dirty="0" smtClean="0">
                <a:effectLst/>
                <a:latin typeface="Monotype Corsiva" panose="03010101010201010101" pitchFamily="66" charset="0"/>
              </a:rPr>
              <a:t>Zimu vyženieme, </a:t>
            </a:r>
          </a:p>
          <a:p>
            <a:pPr marL="0" indent="0" algn="ctr">
              <a:buNone/>
            </a:pPr>
            <a:r>
              <a:rPr lang="sk-SK" sz="2000" b="1" dirty="0" smtClean="0">
                <a:effectLst/>
                <a:latin typeface="Monotype Corsiva" panose="03010101010201010101" pitchFamily="66" charset="0"/>
              </a:rPr>
              <a:t>teplo prinesieme.</a:t>
            </a:r>
            <a:endParaRPr lang="sk-SK" sz="2000" b="1" dirty="0"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D:\Dokumenty\Desktop\Nový priečinok\IMG_14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3819"/>
            <a:ext cx="2304256" cy="173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okumenty\Desktop\Nový priečinok\IMG_15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717032"/>
            <a:ext cx="239545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ring Sun with Flowers Clipart :):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09396" flipV="1">
            <a:off x="6504931" y="385851"/>
            <a:ext cx="2248852" cy="23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kumenty\Desktop\Nový priečinok\IMG_15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17239" y="3525746"/>
            <a:ext cx="2337059" cy="175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okumenty\Desktop\Nový priečinok\IMG_15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3886" y="1133079"/>
            <a:ext cx="2304255" cy="173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350" y="2619375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7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loral border frame background vector 1244785 - by paul_june on VectorStock®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33778" y="3571150"/>
            <a:ext cx="2233820" cy="2555013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Nesieme Morenu,</a:t>
            </a:r>
            <a:endParaRPr kumimoji="0" lang="sk-SK" alt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 v oleji smaženú,</a:t>
            </a:r>
            <a:endParaRPr kumimoji="0" lang="sk-SK" alt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kde ju zanesieme,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sk-SK" sz="20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Arial" pitchFamily="34" charset="0"/>
              </a:rPr>
              <a:t>dobre my vieme.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Na  kopu ,do kúta,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sk-SK" sz="2000" b="1" dirty="0">
                <a:solidFill>
                  <a:srgbClr val="000000"/>
                </a:solidFill>
                <a:latin typeface="Monotype Corsiva" panose="03010101010201010101" pitchFamily="66" charset="0"/>
                <a:cs typeface="Arial" pitchFamily="34" charset="0"/>
              </a:rPr>
              <a:t>n</a:t>
            </a:r>
            <a:r>
              <a:rPr lang="sk-SK" altLang="sk-SK" sz="20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Arial" pitchFamily="34" charset="0"/>
              </a:rPr>
              <a:t>ech si tam so zimou hrkúta.</a:t>
            </a:r>
            <a:endParaRPr kumimoji="0" lang="sk-SK" alt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 </a:t>
            </a:r>
            <a:endParaRPr lang="sk-SK" sz="2000" b="1" dirty="0">
              <a:latin typeface="Monotype Corsiva" panose="03010101010201010101" pitchFamily="66" charset="0"/>
            </a:endParaRPr>
          </a:p>
        </p:txBody>
      </p:sp>
      <p:pic>
        <p:nvPicPr>
          <p:cNvPr id="10243" name="Picture 3" descr="D:\Dokumenty\Desktop\Nový priečinok\IMG_15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4278" y="2749115"/>
            <a:ext cx="2474786" cy="1859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Dokumenty\Desktop\Nový priečinok\IMG_15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635" y="1337031"/>
            <a:ext cx="2596485" cy="1951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pring Sun with Flowers Clipart :):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09396" flipV="1">
            <a:off x="6747430" y="400308"/>
            <a:ext cx="2019868" cy="21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Dokumenty\Desktop\Nový priečinok\IMG_15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2186" y="3454909"/>
            <a:ext cx="2806961" cy="210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90100"/>
            <a:ext cx="3722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„?“</a:t>
            </a: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18" y="3955558"/>
            <a:ext cx="3416378" cy="19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1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222</Words>
  <Application>Microsoft Office PowerPoint</Application>
  <PresentationFormat>Prezentácia na obrazovke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             ŠPECIÁLNA MATERSÁ ŠKOLA BYTČA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Owner</dc:creator>
  <cp:lastModifiedBy>Owner</cp:lastModifiedBy>
  <cp:revision>19</cp:revision>
  <dcterms:created xsi:type="dcterms:W3CDTF">2016-03-31T17:01:30Z</dcterms:created>
  <dcterms:modified xsi:type="dcterms:W3CDTF">2016-04-03T22:01:56Z</dcterms:modified>
</cp:coreProperties>
</file>