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D87D-D3CD-4E66-8725-92AABD1F7730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6660-D958-4F0F-8EC2-630A97949B0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D87D-D3CD-4E66-8725-92AABD1F7730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6660-D958-4F0F-8EC2-630A97949B0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D87D-D3CD-4E66-8725-92AABD1F7730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6660-D958-4F0F-8EC2-630A97949B0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D87D-D3CD-4E66-8725-92AABD1F7730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6660-D958-4F0F-8EC2-630A97949B0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D87D-D3CD-4E66-8725-92AABD1F7730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6660-D958-4F0F-8EC2-630A97949B0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D87D-D3CD-4E66-8725-92AABD1F7730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6660-D958-4F0F-8EC2-630A97949B0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D87D-D3CD-4E66-8725-92AABD1F7730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6660-D958-4F0F-8EC2-630A97949B0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D87D-D3CD-4E66-8725-92AABD1F7730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6660-D958-4F0F-8EC2-630A97949B0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D87D-D3CD-4E66-8725-92AABD1F7730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6660-D958-4F0F-8EC2-630A97949B0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D87D-D3CD-4E66-8725-92AABD1F7730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6660-D958-4F0F-8EC2-630A97949B0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D87D-D3CD-4E66-8725-92AABD1F7730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6660-D958-4F0F-8EC2-630A97949B0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BD87D-D3CD-4E66-8725-92AABD1F7730}" type="datetimeFigureOut">
              <a:rPr lang="sk-SK" smtClean="0"/>
              <a:pPr/>
              <a:t>15. 6. 2016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96660-D958-4F0F-8EC2-630A97949B0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Liečivé rastliny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Bc. Mária </a:t>
            </a:r>
            <a:r>
              <a:rPr lang="sk-SK" dirty="0" err="1" smtClean="0">
                <a:solidFill>
                  <a:schemeClr val="bg1"/>
                </a:solidFill>
              </a:rPr>
              <a:t>Chabadová</a:t>
            </a:r>
            <a:endParaRPr lang="sk-SK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Repík lekársky</a:t>
            </a:r>
            <a:endParaRPr lang="sk-SK" b="1" dirty="0">
              <a:solidFill>
                <a:srgbClr val="C00000"/>
              </a:solidFill>
            </a:endParaRPr>
          </a:p>
        </p:txBody>
      </p:sp>
      <p:pic>
        <p:nvPicPr>
          <p:cNvPr id="7" name="Zástupný symbol obsahu 6" descr="repík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71472" y="1612392"/>
            <a:ext cx="3389288" cy="4513771"/>
          </a:xfrm>
        </p:spPr>
      </p:pic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sk-SK" sz="3200" dirty="0" smtClean="0">
                <a:solidFill>
                  <a:srgbClr val="C00000"/>
                </a:solidFill>
              </a:rPr>
              <a:t>Čo o ňom vieme?</a:t>
            </a:r>
            <a:endParaRPr lang="sk-SK" sz="3200" dirty="0">
              <a:solidFill>
                <a:srgbClr val="C00000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429125" y="2174875"/>
            <a:ext cx="4257676" cy="3951288"/>
          </a:xfrm>
        </p:spPr>
        <p:txBody>
          <a:bodyPr/>
          <a:lstStyle/>
          <a:p>
            <a:endParaRPr lang="sk-SK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k-SK" sz="3200" b="1" dirty="0" smtClean="0">
                <a:solidFill>
                  <a:schemeClr val="bg1"/>
                </a:solidFill>
              </a:rPr>
              <a:t>   </a:t>
            </a:r>
            <a:r>
              <a:rPr lang="sk-SK" sz="2800" b="1" dirty="0" smtClean="0">
                <a:solidFill>
                  <a:schemeClr val="bg1"/>
                </a:solidFill>
              </a:rPr>
              <a:t>Používa sa ako</a:t>
            </a:r>
          </a:p>
          <a:p>
            <a:pPr>
              <a:buNone/>
            </a:pPr>
            <a:r>
              <a:rPr lang="sk-SK" sz="2800" b="1" dirty="0" smtClean="0">
                <a:solidFill>
                  <a:schemeClr val="bg1"/>
                </a:solidFill>
              </a:rPr>
              <a:t>    kloktadlo pri bolestiach hrdla, na obklady a  omývanie ťažko sa hojacich rán, vyrážok a zápalov kože.</a:t>
            </a:r>
          </a:p>
          <a:p>
            <a:endParaRPr lang="sk-SK" dirty="0"/>
          </a:p>
          <a:p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rgbClr val="C00000"/>
                </a:solidFill>
              </a:rPr>
              <a:t>Pri zbere rastlín treba dodržiavať tieto zásady</a:t>
            </a:r>
            <a:endParaRPr lang="sk-SK" sz="3600" b="1" dirty="0">
              <a:solidFill>
                <a:srgbClr val="C00000"/>
              </a:solidFill>
            </a:endParaRPr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1. Zberáme len rastliny, ktoré poznáme.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2. Zber robíme v určenom období.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3. Listy zberáme pred začiatkom kvitnutia.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4. Kvety zberáme na začiatku kvitnutia.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5. Vňať zberáme, keď rastlina začína kvitnúť.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6. Plody zberáme, keď sú zrelé.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7. Zberané rastliny musia byť zdravé, čerstvé, čisté.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8. Nazberané rastliny správne sušíme a skladujeme.</a:t>
            </a:r>
            <a:endParaRPr lang="sk-SK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rgbClr val="C00000"/>
                </a:solidFill>
              </a:rPr>
              <a:t>Úprava liečivých rastlín v domácnosti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214282" y="1714488"/>
            <a:ext cx="4283106" cy="785818"/>
          </a:xfrm>
        </p:spPr>
        <p:txBody>
          <a:bodyPr>
            <a:normAutofit/>
          </a:bodyPr>
          <a:lstStyle/>
          <a:p>
            <a:r>
              <a:rPr lang="sk-SK" dirty="0" smtClean="0"/>
              <a:t>   </a:t>
            </a:r>
            <a:r>
              <a:rPr lang="sk-SK" dirty="0" smtClean="0">
                <a:solidFill>
                  <a:srgbClr val="C00000"/>
                </a:solidFill>
              </a:rPr>
              <a:t>Zápar z kvetov a listov</a:t>
            </a:r>
            <a:endParaRPr lang="sk-SK" dirty="0">
              <a:solidFill>
                <a:srgbClr val="C00000"/>
              </a:solidFill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sz="half" idx="2"/>
          </p:nvPr>
        </p:nvSpPr>
        <p:spPr>
          <a:xfrm>
            <a:off x="500034" y="2143117"/>
            <a:ext cx="3997354" cy="242889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sk-SK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k-SK" dirty="0" smtClean="0">
                <a:solidFill>
                  <a:schemeClr val="bg1"/>
                </a:solidFill>
              </a:rPr>
              <a:t>     </a:t>
            </a:r>
          </a:p>
          <a:p>
            <a:pPr>
              <a:buNone/>
            </a:pPr>
            <a:endParaRPr lang="sk-SK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k-SK" sz="5100" b="1" dirty="0" smtClean="0">
                <a:solidFill>
                  <a:srgbClr val="FFFF00"/>
                </a:solidFill>
              </a:rPr>
              <a:t>     Rastliny treba zaliať  vriacou vodou a nechať ich prikryté stáť 10 – 15 minút. Scedený zápar sa pije ako čaj po dúškoch.</a:t>
            </a:r>
            <a:endParaRPr lang="sk-SK" sz="5100" b="1" dirty="0">
              <a:solidFill>
                <a:srgbClr val="FFFF00"/>
              </a:solidFill>
            </a:endParaRPr>
          </a:p>
        </p:txBody>
      </p:sp>
      <p:sp>
        <p:nvSpPr>
          <p:cNvPr id="6" name="Zástupný symbol textu 5"/>
          <p:cNvSpPr>
            <a:spLocks noGrp="1"/>
          </p:cNvSpPr>
          <p:nvPr>
            <p:ph type="body" sz="quarter" idx="3"/>
          </p:nvPr>
        </p:nvSpPr>
        <p:spPr>
          <a:xfrm>
            <a:off x="4572000" y="1928802"/>
            <a:ext cx="4041775" cy="571504"/>
          </a:xfrm>
        </p:spPr>
        <p:txBody>
          <a:bodyPr>
            <a:noAutofit/>
          </a:bodyPr>
          <a:lstStyle/>
          <a:p>
            <a:endParaRPr lang="sk-SK" sz="3200" dirty="0" smtClean="0">
              <a:solidFill>
                <a:srgbClr val="C00000"/>
              </a:solidFill>
            </a:endParaRPr>
          </a:p>
          <a:p>
            <a:endParaRPr lang="sk-SK" sz="3200" dirty="0" smtClean="0">
              <a:solidFill>
                <a:srgbClr val="C00000"/>
              </a:solidFill>
            </a:endParaRPr>
          </a:p>
          <a:p>
            <a:endParaRPr lang="sk-SK" sz="3200" dirty="0" smtClean="0">
              <a:solidFill>
                <a:srgbClr val="C00000"/>
              </a:solidFill>
            </a:endParaRPr>
          </a:p>
          <a:p>
            <a:endParaRPr lang="sk-SK" sz="3200" dirty="0" smtClean="0">
              <a:solidFill>
                <a:srgbClr val="C00000"/>
              </a:solidFill>
            </a:endParaRPr>
          </a:p>
          <a:p>
            <a:endParaRPr lang="sk-SK" sz="3200" dirty="0" smtClean="0">
              <a:solidFill>
                <a:srgbClr val="C00000"/>
              </a:solidFill>
            </a:endParaRPr>
          </a:p>
          <a:p>
            <a:endParaRPr lang="sk-SK" sz="3200" dirty="0" smtClean="0">
              <a:solidFill>
                <a:srgbClr val="C00000"/>
              </a:solidFill>
            </a:endParaRPr>
          </a:p>
          <a:p>
            <a:endParaRPr lang="sk-SK" sz="3200" dirty="0" smtClean="0">
              <a:solidFill>
                <a:srgbClr val="C00000"/>
              </a:solidFill>
            </a:endParaRPr>
          </a:p>
          <a:p>
            <a:endParaRPr lang="sk-SK" sz="3200" dirty="0" smtClean="0">
              <a:solidFill>
                <a:srgbClr val="C00000"/>
              </a:solidFill>
            </a:endParaRPr>
          </a:p>
          <a:p>
            <a:r>
              <a:rPr lang="sk-SK" dirty="0" smtClean="0">
                <a:solidFill>
                  <a:srgbClr val="C00000"/>
                </a:solidFill>
              </a:rPr>
              <a:t>Odvar z koreňov , kôry a dreva</a:t>
            </a:r>
            <a:endParaRPr lang="sk-SK" dirty="0">
              <a:solidFill>
                <a:srgbClr val="C00000"/>
              </a:solidFill>
            </a:endParaRPr>
          </a:p>
        </p:txBody>
      </p:sp>
      <p:sp>
        <p:nvSpPr>
          <p:cNvPr id="7" name="Zástupný symbol obsahu 6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70379" cy="2039943"/>
          </a:xfrm>
        </p:spPr>
        <p:txBody>
          <a:bodyPr>
            <a:normAutofit/>
          </a:bodyPr>
          <a:lstStyle/>
          <a:p>
            <a:pPr>
              <a:buNone/>
            </a:pPr>
            <a:endParaRPr lang="sk-SK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k-SK" b="1" dirty="0" smtClean="0">
                <a:solidFill>
                  <a:srgbClr val="FFFF00"/>
                </a:solidFill>
              </a:rPr>
              <a:t>    V prikrytej nádobe povaríme nasekané časti 10-15 minút. </a:t>
            </a:r>
            <a:r>
              <a:rPr lang="sk-SK" b="1" dirty="0">
                <a:solidFill>
                  <a:srgbClr val="FFFF00"/>
                </a:solidFill>
              </a:rPr>
              <a:t>P</a:t>
            </a:r>
            <a:r>
              <a:rPr lang="sk-SK" b="1" dirty="0" smtClean="0">
                <a:solidFill>
                  <a:srgbClr val="FFFF00"/>
                </a:solidFill>
              </a:rPr>
              <a:t>oužijeme scedený odvar.</a:t>
            </a:r>
            <a:endParaRPr lang="sk-SK" b="1" dirty="0">
              <a:solidFill>
                <a:srgbClr val="FFFF00"/>
              </a:solidFill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785786" y="4813994"/>
            <a:ext cx="79296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k-SK" sz="2400" dirty="0">
                <a:solidFill>
                  <a:schemeClr val="bg1"/>
                </a:solidFill>
              </a:rPr>
              <a:t>Zápar a odvar sa pijú ako čaj, používajú sa na kloktanie, omývanie, naparovanie, na obklady a </a:t>
            </a:r>
            <a:r>
              <a:rPr lang="sk-SK" sz="2400" dirty="0" smtClean="0">
                <a:solidFill>
                  <a:schemeClr val="bg1"/>
                </a:solidFill>
              </a:rPr>
              <a:t>kúpele.</a:t>
            </a:r>
            <a:endParaRPr lang="sk-SK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Fixácia učiva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7" name="Zástupný symbol obsahu 6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1. Na čo používa človek liečivé rastliny?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2. Môžeme začať užívať čaj z liečivých rastlín bez poučenia?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3. Ktoré sú naše najznámejšie liečivé rastliny?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4. Vyhľadajte v atlase liečivých rastlín aj ďalšie liečivé rastliny.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Vypracovanie pracovného listu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4294967295"/>
          </p:nvPr>
        </p:nvSpPr>
        <p:spPr>
          <a:xfrm>
            <a:off x="5102225" y="2000250"/>
            <a:ext cx="4041775" cy="4125913"/>
          </a:xfrm>
        </p:spPr>
        <p:txBody>
          <a:bodyPr>
            <a:normAutofit/>
          </a:bodyPr>
          <a:lstStyle/>
          <a:p>
            <a:r>
              <a:rPr lang="sk-SK" sz="3200" dirty="0" smtClean="0">
                <a:solidFill>
                  <a:schemeClr val="bg1"/>
                </a:solidFill>
              </a:rPr>
              <a:t>Žiaci 7. </a:t>
            </a:r>
            <a:r>
              <a:rPr lang="sk-SK" sz="3200" dirty="0" smtClean="0">
                <a:solidFill>
                  <a:schemeClr val="bg1"/>
                </a:solidFill>
              </a:rPr>
              <a:t>ročníka </a:t>
            </a:r>
            <a:r>
              <a:rPr lang="sk-SK" sz="3200" dirty="0" smtClean="0">
                <a:solidFill>
                  <a:schemeClr val="bg1"/>
                </a:solidFill>
              </a:rPr>
              <a:t>– individuálne, písomne.</a:t>
            </a:r>
          </a:p>
          <a:p>
            <a:r>
              <a:rPr lang="sk-SK" sz="3200" dirty="0" smtClean="0">
                <a:solidFill>
                  <a:schemeClr val="bg1"/>
                </a:solidFill>
              </a:rPr>
              <a:t>Žiaci 1., 3. ročníka  a deti ŠMŠ: slovne v skupine, vyfarbia obrázky liečivých rastlín.</a:t>
            </a:r>
            <a:endParaRPr lang="sk-SK" sz="3200" dirty="0">
              <a:solidFill>
                <a:schemeClr val="bg1"/>
              </a:solidFill>
            </a:endParaRPr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4221088"/>
            <a:ext cx="3009528" cy="2257146"/>
          </a:xfr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1789044"/>
            <a:ext cx="3009528" cy="22571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Záverečná časť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11" name="Zástupný symbol obsahu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b="1" dirty="0" smtClean="0">
              <a:solidFill>
                <a:schemeClr val="bg1"/>
              </a:solidFill>
            </a:endParaRPr>
          </a:p>
          <a:p>
            <a:r>
              <a:rPr lang="sk-SK" b="1" dirty="0" smtClean="0">
                <a:solidFill>
                  <a:schemeClr val="bg1"/>
                </a:solidFill>
              </a:rPr>
              <a:t>Hodnotenie vypracovaných PL</a:t>
            </a:r>
          </a:p>
          <a:p>
            <a:r>
              <a:rPr lang="sk-SK" b="1" dirty="0" smtClean="0">
                <a:solidFill>
                  <a:schemeClr val="bg1"/>
                </a:solidFill>
              </a:rPr>
              <a:t>Vyhodnotenie hodiny</a:t>
            </a:r>
            <a:endParaRPr lang="sk-SK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1. oddelenie školského internátu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k-SK" sz="2400" dirty="0" smtClean="0"/>
          </a:p>
          <a:p>
            <a:pPr>
              <a:buNone/>
            </a:pPr>
            <a:endParaRPr lang="sk-SK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k-SK" b="1" dirty="0" smtClean="0">
                <a:solidFill>
                  <a:srgbClr val="C00000"/>
                </a:solidFill>
              </a:rPr>
              <a:t>Počet detí: </a:t>
            </a:r>
            <a:r>
              <a:rPr lang="sk-SK" b="1" dirty="0" smtClean="0">
                <a:solidFill>
                  <a:schemeClr val="bg1"/>
                </a:solidFill>
              </a:rPr>
              <a:t>7        1. ročník, A variant 1 žiačka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                               3. ročník A variant 1 žiak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                               7. ročník A variant 3 žiaci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                               ŠMŠ 2 deti</a:t>
            </a:r>
          </a:p>
          <a:p>
            <a:pPr lvl="5"/>
            <a:endParaRPr lang="sk-S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Výchovno-vzdelávacia činnosť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Záujmová činnosť:  </a:t>
            </a:r>
          </a:p>
          <a:p>
            <a:pPr algn="just">
              <a:buNone/>
            </a:pPr>
            <a:r>
              <a:rPr lang="sk-SK" dirty="0" smtClean="0">
                <a:solidFill>
                  <a:schemeClr val="bg1"/>
                </a:solidFill>
              </a:rPr>
              <a:t>Environmentálna výchova</a:t>
            </a:r>
          </a:p>
          <a:p>
            <a:pPr algn="just">
              <a:buNone/>
            </a:pP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Téma:</a:t>
            </a:r>
          </a:p>
          <a:p>
            <a:pPr algn="just">
              <a:buNone/>
            </a:pPr>
            <a:r>
              <a:rPr lang="sk-SK" dirty="0" smtClean="0">
                <a:solidFill>
                  <a:schemeClr val="bg1"/>
                </a:solidFill>
              </a:rPr>
              <a:t>Liečivé rastliny</a:t>
            </a:r>
          </a:p>
          <a:p>
            <a:pPr algn="just">
              <a:buNone/>
            </a:pP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Cieľ: </a:t>
            </a:r>
          </a:p>
          <a:p>
            <a:pPr algn="just">
              <a:buNone/>
            </a:pPr>
            <a:r>
              <a:rPr lang="sk-SK" dirty="0" smtClean="0">
                <a:solidFill>
                  <a:schemeClr val="bg1"/>
                </a:solidFill>
              </a:rPr>
              <a:t>Poznať liečivé rastliny a využitie liečivých účinkov pri bežných ochoreniach.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Organizácia a forma VVČ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>
              <a:buNone/>
            </a:pP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V triede:	</a:t>
            </a:r>
            <a:r>
              <a:rPr lang="sk-SK" b="1" dirty="0" smtClean="0">
                <a:solidFill>
                  <a:schemeClr val="bg1"/>
                </a:solidFill>
              </a:rPr>
              <a:t>individuálne a skupinovo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Metódy:	</a:t>
            </a:r>
            <a:r>
              <a:rPr lang="sk-SK" b="1" dirty="0" smtClean="0">
                <a:solidFill>
                  <a:schemeClr val="bg1"/>
                </a:solidFill>
              </a:rPr>
              <a:t>slovné, názorno-demonštračné,              		praktické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Pomôcky:	</a:t>
            </a:r>
            <a:r>
              <a:rPr lang="sk-SK" b="1" dirty="0" smtClean="0">
                <a:solidFill>
                  <a:schemeClr val="bg1"/>
                </a:solidFill>
              </a:rPr>
              <a:t>Obrázkový materiál</a:t>
            </a:r>
          </a:p>
          <a:p>
            <a:pPr>
              <a:buNone/>
            </a:pPr>
            <a:r>
              <a:rPr lang="sk-SK" b="1" dirty="0">
                <a:solidFill>
                  <a:schemeClr val="bg1"/>
                </a:solidFill>
              </a:rPr>
              <a:t> </a:t>
            </a:r>
            <a:r>
              <a:rPr lang="sk-SK" b="1" dirty="0" smtClean="0">
                <a:solidFill>
                  <a:schemeClr val="bg1"/>
                </a:solidFill>
              </a:rPr>
              <a:t>                 	Atlas liečivých rastlín</a:t>
            </a:r>
          </a:p>
          <a:p>
            <a:pPr>
              <a:buNone/>
            </a:pPr>
            <a:r>
              <a:rPr lang="sk-SK" b="1" dirty="0">
                <a:solidFill>
                  <a:schemeClr val="bg1"/>
                </a:solidFill>
              </a:rPr>
              <a:t> </a:t>
            </a:r>
            <a:r>
              <a:rPr lang="sk-SK" b="1" dirty="0" smtClean="0">
                <a:solidFill>
                  <a:schemeClr val="bg1"/>
                </a:solidFill>
              </a:rPr>
              <a:t>                 	Pracovný list</a:t>
            </a:r>
          </a:p>
          <a:p>
            <a:pPr>
              <a:buNone/>
            </a:pPr>
            <a:r>
              <a:rPr lang="sk-SK" b="1" dirty="0">
                <a:solidFill>
                  <a:schemeClr val="bg1"/>
                </a:solidFill>
              </a:rPr>
              <a:t> </a:t>
            </a:r>
            <a:r>
              <a:rPr lang="sk-SK" b="1" dirty="0" smtClean="0">
                <a:solidFill>
                  <a:schemeClr val="bg1"/>
                </a:solidFill>
              </a:rPr>
              <a:t>                 	Pastelky</a:t>
            </a:r>
            <a:endParaRPr lang="sk-SK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Metodický postup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b="1" dirty="0" smtClean="0">
                <a:solidFill>
                  <a:srgbClr val="C00000"/>
                </a:solidFill>
              </a:rPr>
              <a:t>Úvodná časť – motivácia</a:t>
            </a:r>
          </a:p>
          <a:p>
            <a:pPr>
              <a:buNone/>
            </a:pPr>
            <a:endParaRPr lang="sk-SK" sz="2400" i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k-SK" sz="2400" i="1" dirty="0" smtClean="0">
                <a:solidFill>
                  <a:schemeClr val="bg1"/>
                </a:solidFill>
              </a:rPr>
              <a:t>Život človeka je úzko spätý s rastlinami. Je veľa rastlín, ktoré sa využívajú na liečenie rôznych ochorení. Liečivé účinky rastlín poznali a </a:t>
            </a:r>
            <a:r>
              <a:rPr lang="sk-SK" sz="2400" i="1" dirty="0">
                <a:solidFill>
                  <a:schemeClr val="bg1"/>
                </a:solidFill>
              </a:rPr>
              <a:t>využívali ľudia už </a:t>
            </a:r>
            <a:r>
              <a:rPr lang="sk-SK" sz="2400" i="1" dirty="0" smtClean="0">
                <a:solidFill>
                  <a:schemeClr val="bg1"/>
                </a:solidFill>
              </a:rPr>
              <a:t>v 3.- 4. tisícročí pred naším letopočtom. V posledných rokoch stále viac ľudí začína pri bežných ochoreniach využívať liečivé účinky rastlín. Liečenie rastlinami nie je jednoduché, treba sa vždy poradiť s lekárom. Dlhodobé užívanie </a:t>
            </a:r>
            <a:r>
              <a:rPr lang="sk-SK" sz="2400" i="1" dirty="0" smtClean="0">
                <a:solidFill>
                  <a:schemeClr val="bg1"/>
                </a:solidFill>
              </a:rPr>
              <a:t>liečiv </a:t>
            </a:r>
            <a:r>
              <a:rPr lang="sk-SK" sz="2400" i="1" dirty="0" smtClean="0">
                <a:solidFill>
                  <a:schemeClr val="bg1"/>
                </a:solidFill>
              </a:rPr>
              <a:t>jednej rastliny môže pôsobiť škodlivo.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rgbClr val="C00000"/>
                </a:solidFill>
              </a:rPr>
              <a:t/>
            </a:r>
            <a:br>
              <a:rPr lang="sk-SK" b="1" dirty="0" smtClean="0">
                <a:solidFill>
                  <a:srgbClr val="C00000"/>
                </a:solidFill>
              </a:rPr>
            </a:br>
            <a:r>
              <a:rPr lang="sk-SK" b="1" dirty="0">
                <a:solidFill>
                  <a:srgbClr val="C00000"/>
                </a:solidFill>
              </a:rPr>
              <a:t/>
            </a:r>
            <a:br>
              <a:rPr lang="sk-SK" b="1" dirty="0">
                <a:solidFill>
                  <a:srgbClr val="C00000"/>
                </a:solidFill>
              </a:rPr>
            </a:br>
            <a:r>
              <a:rPr lang="sk-SK" b="1" dirty="0" smtClean="0">
                <a:solidFill>
                  <a:srgbClr val="C00000"/>
                </a:solidFill>
              </a:rPr>
              <a:t>Hlavná časť-vysvetlenie učiva</a:t>
            </a:r>
            <a:br>
              <a:rPr lang="sk-SK" b="1" dirty="0" smtClean="0">
                <a:solidFill>
                  <a:srgbClr val="C00000"/>
                </a:solidFill>
              </a:rPr>
            </a:br>
            <a:r>
              <a:rPr lang="sk-SK" b="1" dirty="0" smtClean="0">
                <a:solidFill>
                  <a:srgbClr val="C00000"/>
                </a:solidFill>
              </a:rPr>
              <a:t/>
            </a:r>
            <a:br>
              <a:rPr lang="sk-SK" b="1" dirty="0" smtClean="0">
                <a:solidFill>
                  <a:srgbClr val="C00000"/>
                </a:solidFill>
              </a:rPr>
            </a:br>
            <a:r>
              <a:rPr lang="sk-SK" sz="4900" b="1" dirty="0" smtClean="0">
                <a:solidFill>
                  <a:srgbClr val="C00000"/>
                </a:solidFill>
              </a:rPr>
              <a:t>Lipový kvet</a:t>
            </a:r>
            <a:endParaRPr lang="sk-SK" sz="4900" b="1" dirty="0">
              <a:solidFill>
                <a:srgbClr val="C00000"/>
              </a:solidFill>
            </a:endParaRPr>
          </a:p>
        </p:txBody>
      </p:sp>
      <p:pic>
        <p:nvPicPr>
          <p:cNvPr id="8" name="Zástupný symbol obsahu 7" descr="lip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83568" y="2606147"/>
            <a:ext cx="2991846" cy="3221988"/>
          </a:xfrm>
        </p:spPr>
      </p:pic>
      <p:sp>
        <p:nvSpPr>
          <p:cNvPr id="6" name="Zástupný symbol textu 5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1036631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endParaRPr lang="sk-SK" sz="5900" dirty="0" smtClean="0">
              <a:solidFill>
                <a:srgbClr val="C00000"/>
              </a:solidFill>
            </a:endParaRPr>
          </a:p>
          <a:p>
            <a:endParaRPr lang="sk-SK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k-SK" sz="28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k-SK" sz="3300" b="1" dirty="0" smtClean="0">
                <a:solidFill>
                  <a:srgbClr val="C00000"/>
                </a:solidFill>
              </a:rPr>
              <a:t>	Čo o ňom vieme?   </a:t>
            </a:r>
          </a:p>
          <a:p>
            <a:pPr>
              <a:buNone/>
            </a:pPr>
            <a:endParaRPr lang="sk-SK" sz="33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sk-SK" sz="2800" b="1" dirty="0" smtClean="0">
                <a:solidFill>
                  <a:schemeClr val="bg1"/>
                </a:solidFill>
              </a:rPr>
              <a:t> 	Kvet oberáme ručne, celé  súkvetie na začiatku kvitnutia.</a:t>
            </a:r>
          </a:p>
          <a:p>
            <a:pPr>
              <a:buNone/>
            </a:pPr>
            <a:r>
              <a:rPr lang="sk-SK" sz="2800" b="1" dirty="0" smtClean="0">
                <a:solidFill>
                  <a:schemeClr val="bg1"/>
                </a:solidFill>
              </a:rPr>
              <a:t>    Čaj pijeme pri prechladnutiach, zápale dýchacích ciest, pri horúčke.</a:t>
            </a:r>
            <a:endParaRPr lang="sk-SK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Baza čierna</a:t>
            </a:r>
            <a:endParaRPr lang="sk-SK" b="1" dirty="0">
              <a:solidFill>
                <a:srgbClr val="C00000"/>
              </a:solidFill>
            </a:endParaRPr>
          </a:p>
        </p:txBody>
      </p:sp>
      <p:pic>
        <p:nvPicPr>
          <p:cNvPr id="7" name="Zástupný symbol obsahu 6" descr="baz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57158" y="1571612"/>
            <a:ext cx="3808149" cy="4357718"/>
          </a:xfrm>
        </p:spPr>
      </p:pic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sk-SK" sz="3200" dirty="0" smtClean="0">
                <a:solidFill>
                  <a:srgbClr val="C00000"/>
                </a:solidFill>
              </a:rPr>
              <a:t>Čo o nej vieme?</a:t>
            </a:r>
            <a:endParaRPr lang="sk-SK" sz="3200" dirty="0">
              <a:solidFill>
                <a:srgbClr val="C00000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429124" y="2143116"/>
            <a:ext cx="4041775" cy="39512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     </a:t>
            </a:r>
            <a:r>
              <a:rPr lang="sk-SK" sz="2800" b="1" dirty="0" smtClean="0">
                <a:solidFill>
                  <a:schemeClr val="bg1"/>
                </a:solidFill>
              </a:rPr>
              <a:t>Čaj z kvetov znižuje horúčku, pomáha pri prechladnutí, chrípke. Je vhodný ako kloktadlo pri bolestiach hrdla. </a:t>
            </a:r>
            <a:r>
              <a:rPr lang="sk-SK" sz="2800" b="1" dirty="0">
                <a:solidFill>
                  <a:schemeClr val="bg1"/>
                </a:solidFill>
              </a:rPr>
              <a:t>Š</a:t>
            </a:r>
            <a:r>
              <a:rPr lang="sk-SK" sz="2800" b="1" dirty="0" smtClean="0">
                <a:solidFill>
                  <a:schemeClr val="bg1"/>
                </a:solidFill>
              </a:rPr>
              <a:t>ťava z plodov bohatých na vitamín A,C je osviežujúca. Plody rastliny sú vo väčších dávkach jedovaté.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Pŕhľava dvojdomá</a:t>
            </a:r>
            <a:endParaRPr lang="sk-SK" b="1" dirty="0">
              <a:solidFill>
                <a:srgbClr val="C00000"/>
              </a:solidFill>
            </a:endParaRPr>
          </a:p>
        </p:txBody>
      </p:sp>
      <p:pic>
        <p:nvPicPr>
          <p:cNvPr id="7" name="Zástupný symbol obsahu 6" descr="žihlav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034" y="1857363"/>
            <a:ext cx="3714776" cy="4057303"/>
          </a:xfrm>
        </p:spPr>
      </p:pic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sk-SK" sz="3200" dirty="0" smtClean="0">
                <a:solidFill>
                  <a:srgbClr val="C00000"/>
                </a:solidFill>
              </a:rPr>
              <a:t>   Čo o nej vieme?</a:t>
            </a:r>
            <a:endParaRPr lang="sk-SK" sz="3200" dirty="0">
              <a:solidFill>
                <a:srgbClr val="C00000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000240"/>
            <a:ext cx="4041775" cy="4500593"/>
          </a:xfrm>
        </p:spPr>
        <p:txBody>
          <a:bodyPr/>
          <a:lstStyle/>
          <a:p>
            <a:endParaRPr lang="sk-SK" dirty="0" smtClean="0"/>
          </a:p>
          <a:p>
            <a:pPr>
              <a:buNone/>
            </a:pPr>
            <a:r>
              <a:rPr lang="sk-SK" dirty="0" smtClean="0"/>
              <a:t>   </a:t>
            </a:r>
          </a:p>
          <a:p>
            <a:pPr>
              <a:buNone/>
            </a:pPr>
            <a:r>
              <a:rPr lang="sk-SK" dirty="0" smtClean="0"/>
              <a:t>    </a:t>
            </a:r>
            <a:r>
              <a:rPr lang="sk-SK" b="1" dirty="0" smtClean="0">
                <a:solidFill>
                  <a:schemeClr val="bg1"/>
                </a:solidFill>
              </a:rPr>
              <a:t> Zberajú sa mladé rastliny.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     Čaj vhodný pri ochoreniach dýchacích, tráviacich a močových orgánov. Oplachovanie vlasov odvarom z pŕhľavy má na ne </a:t>
            </a:r>
            <a:r>
              <a:rPr lang="sk-SK" b="1" dirty="0" err="1" smtClean="0">
                <a:solidFill>
                  <a:schemeClr val="bg1"/>
                </a:solidFill>
              </a:rPr>
              <a:t>blahodárny</a:t>
            </a:r>
            <a:r>
              <a:rPr lang="sk-SK" b="1" dirty="0" smtClean="0">
                <a:solidFill>
                  <a:schemeClr val="bg1"/>
                </a:solidFill>
              </a:rPr>
              <a:t> </a:t>
            </a:r>
            <a:r>
              <a:rPr lang="sk-SK" b="1" dirty="0" smtClean="0">
                <a:solidFill>
                  <a:schemeClr val="bg1"/>
                </a:solidFill>
              </a:rPr>
              <a:t>vplyv.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Rumanček pravý</a:t>
            </a:r>
            <a:endParaRPr lang="sk-SK" b="1" dirty="0">
              <a:solidFill>
                <a:srgbClr val="C00000"/>
              </a:solidFill>
            </a:endParaRPr>
          </a:p>
        </p:txBody>
      </p:sp>
      <p:pic>
        <p:nvPicPr>
          <p:cNvPr id="7" name="Zástupný symbol obsahu 6" descr="rumanček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1857364"/>
            <a:ext cx="4040188" cy="4071965"/>
          </a:xfrm>
        </p:spPr>
      </p:pic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714488"/>
            <a:ext cx="4041775" cy="714379"/>
          </a:xfrm>
        </p:spPr>
        <p:txBody>
          <a:bodyPr>
            <a:normAutofit/>
          </a:bodyPr>
          <a:lstStyle/>
          <a:p>
            <a:r>
              <a:rPr lang="sk-SK" sz="3200" dirty="0">
                <a:solidFill>
                  <a:srgbClr val="C00000"/>
                </a:solidFill>
              </a:rPr>
              <a:t> </a:t>
            </a:r>
            <a:r>
              <a:rPr lang="sk-SK" sz="3200" dirty="0" smtClean="0">
                <a:solidFill>
                  <a:srgbClr val="C00000"/>
                </a:solidFill>
              </a:rPr>
              <a:t>  Čo o ňom vieme?</a:t>
            </a:r>
            <a:endParaRPr lang="sk-SK" sz="3200" dirty="0">
              <a:solidFill>
                <a:srgbClr val="C00000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sk-SK" sz="28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k-SK" sz="2800" b="1" dirty="0" smtClean="0">
                <a:solidFill>
                  <a:schemeClr val="bg1"/>
                </a:solidFill>
              </a:rPr>
              <a:t>    Má príjemnú vôňu. </a:t>
            </a:r>
            <a:r>
              <a:rPr lang="sk-SK" sz="2800" b="1" dirty="0">
                <a:solidFill>
                  <a:schemeClr val="bg1"/>
                </a:solidFill>
              </a:rPr>
              <a:t>P</a:t>
            </a:r>
            <a:r>
              <a:rPr lang="sk-SK" sz="2800" b="1" dirty="0" smtClean="0">
                <a:solidFill>
                  <a:schemeClr val="bg1"/>
                </a:solidFill>
              </a:rPr>
              <a:t>oužíva sa pri poruchách trávenia, </a:t>
            </a:r>
          </a:p>
          <a:p>
            <a:pPr>
              <a:buNone/>
            </a:pPr>
            <a:r>
              <a:rPr lang="sk-SK" sz="2800" b="1" dirty="0" smtClean="0">
                <a:solidFill>
                  <a:schemeClr val="bg1"/>
                </a:solidFill>
              </a:rPr>
              <a:t>    pri nespavosti, pocite úzkosti a vyčerpanosti.</a:t>
            </a:r>
          </a:p>
          <a:p>
            <a:pPr>
              <a:buNone/>
            </a:pPr>
            <a:r>
              <a:rPr lang="sk-SK" sz="2800" b="1" dirty="0" smtClean="0">
                <a:solidFill>
                  <a:schemeClr val="bg1"/>
                </a:solidFill>
              </a:rPr>
              <a:t>    Priaznivo pôsobí na pokožku. Pomáha ako kloktadlo pri zápaloch ústnej dutiny.</a:t>
            </a:r>
            <a:endParaRPr lang="sk-SK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534</Words>
  <Application>Microsoft Office PowerPoint</Application>
  <PresentationFormat>Prezentácia na obrazovke (4:3)</PresentationFormat>
  <Paragraphs>94</Paragraphs>
  <Slides>15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Motív Office</vt:lpstr>
      <vt:lpstr>Liečivé rastliny</vt:lpstr>
      <vt:lpstr>1. oddelenie školského internátu</vt:lpstr>
      <vt:lpstr>Výchovno-vzdelávacia činnosť</vt:lpstr>
      <vt:lpstr>Organizácia a forma VVČ</vt:lpstr>
      <vt:lpstr>Metodický postup</vt:lpstr>
      <vt:lpstr>  Hlavná časť-vysvetlenie učiva  Lipový kvet</vt:lpstr>
      <vt:lpstr>Baza čierna</vt:lpstr>
      <vt:lpstr>Pŕhľava dvojdomá</vt:lpstr>
      <vt:lpstr>Rumanček pravý</vt:lpstr>
      <vt:lpstr>Repík lekársky</vt:lpstr>
      <vt:lpstr>Pri zbere rastlín treba dodržiavať tieto zásady</vt:lpstr>
      <vt:lpstr>Úprava liečivých rastlín v domácnosti</vt:lpstr>
      <vt:lpstr>Fixácia učiva</vt:lpstr>
      <vt:lpstr>Vypracovanie pracovného listu</vt:lpstr>
      <vt:lpstr>Záverečná časť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Liečivé rastliny</dc:title>
  <dc:creator>ASUSS</dc:creator>
  <cp:lastModifiedBy>Owner</cp:lastModifiedBy>
  <cp:revision>52</cp:revision>
  <dcterms:created xsi:type="dcterms:W3CDTF">2016-05-19T13:34:27Z</dcterms:created>
  <dcterms:modified xsi:type="dcterms:W3CDTF">2016-06-15T11:03:09Z</dcterms:modified>
</cp:coreProperties>
</file>