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2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3135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5036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2100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4623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1865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58479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7710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0411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459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6680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6015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E924A-5D34-4E94-B85C-D8FB5BF3F99F}" type="datetimeFigureOut">
              <a:rPr lang="sk-SK" smtClean="0"/>
              <a:pPr/>
              <a:t>16. 6. 2015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E82D-A1D6-4000-BEEC-F0F9429E98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6492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4176465"/>
          </a:xfrm>
        </p:spPr>
        <p:txBody>
          <a:bodyPr>
            <a:normAutofit/>
          </a:bodyPr>
          <a:lstStyle/>
          <a:p>
            <a:r>
              <a:rPr lang="sk-SK" sz="6000" b="1" dirty="0" err="1">
                <a:solidFill>
                  <a:srgbClr val="0070C0"/>
                </a:solidFill>
                <a:latin typeface="Gigi" panose="04040504061007020D02" pitchFamily="82" charset="0"/>
              </a:rPr>
              <a:t>Tenerifové</a:t>
            </a:r>
            <a:r>
              <a:rPr lang="sk-SK" sz="6000" b="1" dirty="0">
                <a:solidFill>
                  <a:srgbClr val="0070C0"/>
                </a:solidFill>
                <a:latin typeface="Gigi" panose="04040504061007020D02" pitchFamily="82" charset="0"/>
              </a:rPr>
              <a:t> </a:t>
            </a:r>
            <a:r>
              <a:rPr lang="sk-SK" sz="6000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motýliky</a:t>
            </a:r>
            <a:br>
              <a:rPr lang="sk-SK" sz="6000" b="1" dirty="0" smtClean="0">
                <a:solidFill>
                  <a:srgbClr val="0070C0"/>
                </a:solidFill>
                <a:latin typeface="Gigi" panose="04040504061007020D02" pitchFamily="82" charset="0"/>
              </a:rPr>
            </a:br>
            <a:r>
              <a:rPr lang="sk-SK" b="1" dirty="0">
                <a:solidFill>
                  <a:srgbClr val="0070C0"/>
                </a:solidFill>
                <a:latin typeface="Gigi" panose="04040504061007020D02" pitchFamily="82" charset="0"/>
              </a:rPr>
              <a:t/>
            </a:r>
            <a:br>
              <a:rPr lang="sk-SK" b="1" dirty="0">
                <a:solidFill>
                  <a:srgbClr val="0070C0"/>
                </a:solidFill>
                <a:latin typeface="Gigi" panose="04040504061007020D02" pitchFamily="82" charset="0"/>
              </a:rPr>
            </a:br>
            <a:r>
              <a:rPr lang="sk-SK" b="1" dirty="0">
                <a:solidFill>
                  <a:srgbClr val="0070C0"/>
                </a:solidFill>
                <a:latin typeface="Gigi" panose="04040504061007020D02" pitchFamily="82" charset="0"/>
              </a:rPr>
              <a:t>(ukážka </a:t>
            </a:r>
            <a:r>
              <a:rPr lang="sk-SK" b="1" dirty="0" err="1">
                <a:solidFill>
                  <a:srgbClr val="0070C0"/>
                </a:solidFill>
                <a:latin typeface="Gigi" panose="04040504061007020D02" pitchFamily="82" charset="0"/>
              </a:rPr>
              <a:t>pracovnotechnickej</a:t>
            </a:r>
            <a:r>
              <a:rPr lang="sk-SK" b="1" dirty="0">
                <a:solidFill>
                  <a:srgbClr val="0070C0"/>
                </a:solidFill>
                <a:latin typeface="Gigi" panose="04040504061007020D02" pitchFamily="82" charset="0"/>
              </a:rPr>
              <a:t> činnosti v školskom internáte)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54225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692696"/>
            <a:ext cx="7148612" cy="5361459"/>
          </a:xfrm>
        </p:spPr>
      </p:pic>
    </p:spTree>
    <p:extLst>
      <p:ext uri="{BB962C8B-B14F-4D97-AF65-F5344CB8AC3E}">
        <p14:creationId xmlns:p14="http://schemas.microsoft.com/office/powerpoint/2010/main" xmlns="" val="200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3600" dirty="0" smtClean="0"/>
          </a:p>
          <a:p>
            <a:pPr marL="0" indent="0">
              <a:buNone/>
            </a:pPr>
            <a:r>
              <a:rPr lang="sk-SK" sz="3600" dirty="0" smtClean="0">
                <a:solidFill>
                  <a:srgbClr val="0070C0"/>
                </a:solidFill>
                <a:latin typeface="Gigi" panose="04040504061007020D02" pitchFamily="82" charset="0"/>
              </a:rPr>
              <a:t>2.</a:t>
            </a:r>
            <a:endParaRPr lang="sk-SK" sz="3600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>
              <a:buNone/>
            </a:pPr>
            <a:r>
              <a:rPr lang="sk-SK" sz="3600" dirty="0">
                <a:solidFill>
                  <a:srgbClr val="0070C0"/>
                </a:solidFill>
                <a:latin typeface="Gigi" panose="04040504061007020D02" pitchFamily="82" charset="0"/>
              </a:rPr>
              <a:t>Predným stehom obšijeme kružnicu dvakrát dookola tak, aby vznikol súvislý šev na lícnej i rubovej strane. Konce nitiek zviažeme do uzlíka. Vznikne tak pomocná osnova.</a:t>
            </a:r>
          </a:p>
          <a:p>
            <a:pPr marL="0" indent="0">
              <a:buNone/>
            </a:pP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xmlns="" val="113343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1" y="1628800"/>
            <a:ext cx="4248471" cy="3186353"/>
          </a:xfr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1610800"/>
            <a:ext cx="4248470" cy="318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294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 smtClean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>
              <a:buNone/>
            </a:pP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3.</a:t>
            </a: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>
              <a:buNone/>
            </a:pP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Z rubovej strany prostriedkom prepichneme kartón a prevlečieme farebnú nitku, z ktorej bude motýľ. Niť musí byť dlhšia, aby vystačila na osnovu a nemusela sa nadkladať</a:t>
            </a: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.</a:t>
            </a:r>
          </a:p>
          <a:p>
            <a:pPr marL="0" indent="0">
              <a:buNone/>
            </a:pP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8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4. </a:t>
            </a:r>
          </a:p>
          <a:p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Základnú 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osnovu robíme tak, že odspodu prevlečenú niť začíname prevliekať poza pomocné nite medzi dierkami od jednej strany na protiľahlú.</a:t>
            </a:r>
          </a:p>
          <a:p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S každou slučkou sa posunieme o jeden dielik. Takto vyšijeme osnovu v tvare krídel. Jedna slučka medzi nimi bude tvoriť telo motýľa a druhá – protiľahlá- tykadlá.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88048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767" y="515962"/>
            <a:ext cx="7628466" cy="5721350"/>
          </a:xfrm>
        </p:spPr>
      </p:pic>
    </p:spTree>
    <p:extLst>
      <p:ext uri="{BB962C8B-B14F-4D97-AF65-F5344CB8AC3E}">
        <p14:creationId xmlns:p14="http://schemas.microsoft.com/office/powerpoint/2010/main" xmlns="" val="18027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5. </a:t>
            </a:r>
          </a:p>
          <a:p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Na 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vypletanie krídel zvolíme pestré bavlnky. Slučky pre tykadlá rozstrihneme a na konce uviažeme uzlíky. Slučky pre telo vyšijeme.</a:t>
            </a:r>
          </a:p>
          <a:p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Vypletanie končíme vždy tak, že nitku prevlečieme na rubovú stranu. </a:t>
            </a:r>
          </a:p>
        </p:txBody>
      </p:sp>
    </p:spTree>
    <p:extLst>
      <p:ext uri="{BB962C8B-B14F-4D97-AF65-F5344CB8AC3E}">
        <p14:creationId xmlns:p14="http://schemas.microsoft.com/office/powerpoint/2010/main" xmlns="" val="5620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844824"/>
            <a:ext cx="4289826" cy="3217370"/>
          </a:xfr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1844824"/>
            <a:ext cx="432048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825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6.</a:t>
            </a: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>
              <a:buNone/>
            </a:pP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Hotového motýľa </a:t>
            </a: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zafixujeme 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nastriekaním laku na vlasy.</a:t>
            </a:r>
          </a:p>
          <a:p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256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1700" y="620712"/>
            <a:ext cx="7702748" cy="5777061"/>
          </a:xfrm>
        </p:spPr>
      </p:pic>
    </p:spTree>
    <p:extLst>
      <p:ext uri="{BB962C8B-B14F-4D97-AF65-F5344CB8AC3E}">
        <p14:creationId xmlns:p14="http://schemas.microsoft.com/office/powerpoint/2010/main" xmlns="" val="208387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857403"/>
          </a:xfrm>
        </p:spPr>
        <p:txBody>
          <a:bodyPr/>
          <a:lstStyle/>
          <a:p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2. oddelenie školského internátu</a:t>
            </a:r>
          </a:p>
          <a:p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Počet 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detí: 5</a:t>
            </a:r>
          </a:p>
          <a:p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Čas trvania: 2 X 90 minút</a:t>
            </a:r>
          </a:p>
          <a:p>
            <a:pPr marL="0" indent="0">
              <a:buNone/>
            </a:pP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4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86003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7.</a:t>
            </a: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>
              <a:buNone/>
            </a:pP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Po uschnutí odstrihneme základné nite na kružnici a motýľa snímeme z kartónu.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90994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767" y="404813"/>
            <a:ext cx="7628466" cy="5721350"/>
          </a:xfrm>
        </p:spPr>
      </p:pic>
    </p:spTree>
    <p:extLst>
      <p:ext uri="{BB962C8B-B14F-4D97-AF65-F5344CB8AC3E}">
        <p14:creationId xmlns:p14="http://schemas.microsoft.com/office/powerpoint/2010/main" xmlns="" val="419384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/>
            </a:r>
            <a:b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</a:b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Hodnotenie 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a výstavka prác žiakov</a:t>
            </a:r>
            <a:b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</a:b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1214754"/>
            <a:ext cx="6624736" cy="4968552"/>
          </a:xfrm>
        </p:spPr>
      </p:pic>
    </p:spTree>
    <p:extLst>
      <p:ext uri="{BB962C8B-B14F-4D97-AF65-F5344CB8AC3E}">
        <p14:creationId xmlns:p14="http://schemas.microsoft.com/office/powerpoint/2010/main" xmlns="" val="62675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ctr">
              <a:buNone/>
            </a:pPr>
            <a:r>
              <a:rPr lang="sk-SK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Využitie:</a:t>
            </a:r>
          </a:p>
          <a:p>
            <a:pPr marL="0" indent="0" algn="ctr">
              <a:buNone/>
            </a:pP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Ak pripneme zapínací špendlík na rubovú stranu motýlika, môžeme ho použiť ako brošňu.</a:t>
            </a:r>
          </a:p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Viacero motýlikov môžeme naaranžovať na záves z plátna, prišiť a zavesiť na stenu.</a:t>
            </a:r>
          </a:p>
          <a:p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680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>
                <a:solidFill>
                  <a:srgbClr val="0070C0"/>
                </a:solidFill>
                <a:latin typeface="Gigi" panose="04040504061007020D02" pitchFamily="82" charset="0"/>
              </a:rPr>
              <a:t>Výchovno</a:t>
            </a:r>
            <a:r>
              <a:rPr lang="sk-SK" b="1" dirty="0"/>
              <a:t> </a:t>
            </a:r>
            <a:r>
              <a:rPr lang="sk-SK" b="1" dirty="0">
                <a:solidFill>
                  <a:srgbClr val="0070C0"/>
                </a:solidFill>
                <a:latin typeface="Gigi" panose="04040504061007020D02" pitchFamily="82" charset="0"/>
              </a:rPr>
              <a:t>– vzdelávací cieľ</a:t>
            </a:r>
            <a:r>
              <a:rPr lang="sk-SK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: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rozvíjať jemnú motoriku rúk a prstov</a:t>
            </a:r>
          </a:p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osvojiť si techniku </a:t>
            </a:r>
            <a:r>
              <a:rPr lang="sk-SK" dirty="0" err="1">
                <a:solidFill>
                  <a:srgbClr val="0070C0"/>
                </a:solidFill>
                <a:latin typeface="Gigi" panose="04040504061007020D02" pitchFamily="82" charset="0"/>
              </a:rPr>
              <a:t>tenerifového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 vypletania</a:t>
            </a:r>
          </a:p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rozvíjať estetické </a:t>
            </a: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vnímanie</a:t>
            </a:r>
          </a:p>
          <a:p>
            <a:pPr marL="0" lvl="0" indent="0">
              <a:buNone/>
            </a:pP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 algn="ctr">
              <a:buNone/>
            </a:pPr>
            <a:r>
              <a:rPr lang="sk-SK" sz="4000" b="1" dirty="0">
                <a:solidFill>
                  <a:srgbClr val="0070C0"/>
                </a:solidFill>
                <a:latin typeface="Gigi" panose="04040504061007020D02" pitchFamily="82" charset="0"/>
              </a:rPr>
              <a:t>Kompetencie</a:t>
            </a:r>
            <a:r>
              <a:rPr lang="sk-SK" sz="4000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:</a:t>
            </a:r>
          </a:p>
          <a:p>
            <a:pPr marL="0" indent="0">
              <a:buNone/>
            </a:pP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Žiak sa naučí zhotoviť výrobok technikou </a:t>
            </a:r>
            <a:r>
              <a:rPr lang="sk-SK" dirty="0" err="1">
                <a:solidFill>
                  <a:srgbClr val="0070C0"/>
                </a:solidFill>
                <a:latin typeface="Gigi" panose="04040504061007020D02" pitchFamily="82" charset="0"/>
              </a:rPr>
              <a:t>tenerifového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 vypletania a vie uplatniť vlastnú fantáziu a predstavivosť pri jeho tvorbe.</a:t>
            </a:r>
          </a:p>
          <a:p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210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Organizácia a forma výchovnovzdelávacej činnosti: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Individuálna 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práca </a:t>
            </a: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žiakov</a:t>
            </a: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>
              <a:buNone/>
            </a:pP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 algn="ctr">
              <a:buNone/>
            </a:pPr>
            <a:r>
              <a:rPr lang="sk-SK" sz="4000" b="1" dirty="0">
                <a:solidFill>
                  <a:srgbClr val="0070C0"/>
                </a:solidFill>
                <a:latin typeface="Gigi" panose="04040504061007020D02" pitchFamily="82" charset="0"/>
              </a:rPr>
              <a:t>Metódy</a:t>
            </a:r>
            <a:r>
              <a:rPr lang="sk-SK" sz="4000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:</a:t>
            </a:r>
          </a:p>
          <a:p>
            <a:pPr marL="0" indent="0" algn="ctr">
              <a:buNone/>
            </a:pPr>
            <a:endParaRPr lang="sk-SK" dirty="0" smtClean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Slovné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, názorné, praktické</a:t>
            </a:r>
          </a:p>
          <a:p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72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Metodický </a:t>
            </a:r>
            <a:r>
              <a:rPr lang="sk-SK" b="1" dirty="0">
                <a:solidFill>
                  <a:srgbClr val="0070C0"/>
                </a:solidFill>
                <a:latin typeface="Gigi" panose="04040504061007020D02" pitchFamily="82" charset="0"/>
              </a:rPr>
              <a:t>postup: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Motivácia</a:t>
            </a:r>
          </a:p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Oboznámenie sa s úlohou</a:t>
            </a:r>
          </a:p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Názorná demonštrácia</a:t>
            </a:r>
          </a:p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Vlastná práca žiakov</a:t>
            </a:r>
          </a:p>
          <a:p>
            <a:pPr lvl="0"/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Hodnotenie, výstavka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4363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Motivácia</a:t>
            </a:r>
            <a:r>
              <a:rPr lang="sk-SK" b="1" dirty="0">
                <a:solidFill>
                  <a:srgbClr val="0070C0"/>
                </a:solidFill>
                <a:latin typeface="Gigi" panose="04040504061007020D02" pitchFamily="82" charset="0"/>
              </a:rPr>
              <a:t>: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Jarnú 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symboliku – prírodné motívy (kvety, motýliky) možno uplatniť pri tvorbe šperkov a jednoduchých ozdôb na skrášlenie odevu alebo príbytku.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4363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r>
              <a:rPr lang="sk-SK" sz="4000" b="1" dirty="0">
                <a:solidFill>
                  <a:srgbClr val="0070C0"/>
                </a:solidFill>
                <a:latin typeface="Gigi" panose="04040504061007020D02" pitchFamily="82" charset="0"/>
              </a:rPr>
              <a:t>Materiál</a:t>
            </a:r>
            <a:r>
              <a:rPr lang="sk-SK" sz="4000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:</a:t>
            </a:r>
          </a:p>
          <a:p>
            <a:pPr marL="0" indent="0" algn="ctr">
              <a:buNone/>
            </a:pP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štvorec kartónu 10 x 10 cm, pestrofarebné bavlnky – </a:t>
            </a:r>
            <a:r>
              <a:rPr lang="sk-SK" dirty="0" err="1">
                <a:solidFill>
                  <a:srgbClr val="0070C0"/>
                </a:solidFill>
                <a:latin typeface="Gigi" panose="04040504061007020D02" pitchFamily="82" charset="0"/>
              </a:rPr>
              <a:t>perlovky</a:t>
            </a:r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 na vyšívanie, lak na </a:t>
            </a: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vlasy</a:t>
            </a:r>
          </a:p>
          <a:p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 algn="ctr">
              <a:buNone/>
            </a:pPr>
            <a:r>
              <a:rPr lang="sk-SK" sz="4000" b="1" dirty="0">
                <a:solidFill>
                  <a:srgbClr val="0070C0"/>
                </a:solidFill>
                <a:latin typeface="Gigi" panose="04040504061007020D02" pitchFamily="82" charset="0"/>
              </a:rPr>
              <a:t>Pomôcky</a:t>
            </a:r>
            <a:r>
              <a:rPr lang="sk-SK" sz="4000" b="1" dirty="0" smtClean="0">
                <a:solidFill>
                  <a:srgbClr val="0070C0"/>
                </a:solidFill>
                <a:latin typeface="Gigi" panose="04040504061007020D02" pitchFamily="82" charset="0"/>
              </a:rPr>
              <a:t>:</a:t>
            </a:r>
          </a:p>
          <a:p>
            <a:pPr marL="0" indent="0" algn="ctr">
              <a:buNone/>
            </a:pPr>
            <a:endParaRPr lang="sk-SK" sz="4000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r>
              <a:rPr lang="sk-SK" dirty="0">
                <a:solidFill>
                  <a:srgbClr val="0070C0"/>
                </a:solidFill>
                <a:latin typeface="Gigi" panose="04040504061007020D02" pitchFamily="82" charset="0"/>
              </a:rPr>
              <a:t>väčšia ihla, nožnice, kružidlo, ceruzka</a:t>
            </a:r>
          </a:p>
        </p:txBody>
      </p:sp>
    </p:spTree>
    <p:extLst>
      <p:ext uri="{BB962C8B-B14F-4D97-AF65-F5344CB8AC3E}">
        <p14:creationId xmlns:p14="http://schemas.microsoft.com/office/powerpoint/2010/main" xmlns="" val="297366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599" y="520421"/>
            <a:ext cx="7272809" cy="5788899"/>
          </a:xfrm>
        </p:spPr>
      </p:pic>
    </p:spTree>
    <p:extLst>
      <p:ext uri="{BB962C8B-B14F-4D97-AF65-F5344CB8AC3E}">
        <p14:creationId xmlns:p14="http://schemas.microsoft.com/office/powerpoint/2010/main" xmlns="" val="34363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>
              <a:buNone/>
            </a:pPr>
            <a:r>
              <a:rPr lang="sk-SK" dirty="0" smtClean="0">
                <a:solidFill>
                  <a:srgbClr val="0070C0"/>
                </a:solidFill>
                <a:latin typeface="Gigi" panose="04040504061007020D02" pitchFamily="82" charset="0"/>
              </a:rPr>
              <a:t>1.</a:t>
            </a:r>
            <a:endParaRPr lang="sk-SK" dirty="0">
              <a:solidFill>
                <a:srgbClr val="0070C0"/>
              </a:solidFill>
              <a:latin typeface="Gigi" panose="04040504061007020D02" pitchFamily="82" charset="0"/>
            </a:endParaRPr>
          </a:p>
          <a:p>
            <a:pPr marL="0" indent="0">
              <a:buNone/>
            </a:pPr>
            <a:r>
              <a:rPr lang="sk-SK" sz="3600" dirty="0">
                <a:solidFill>
                  <a:srgbClr val="0070C0"/>
                </a:solidFill>
                <a:latin typeface="Gigi" panose="04040504061007020D02" pitchFamily="82" charset="0"/>
              </a:rPr>
              <a:t>Na štvorec kartónu narysujeme </a:t>
            </a:r>
            <a:r>
              <a:rPr lang="sk-SK" sz="3600" dirty="0" smtClean="0">
                <a:solidFill>
                  <a:srgbClr val="0070C0"/>
                </a:solidFill>
                <a:latin typeface="Gigi" panose="04040504061007020D02" pitchFamily="82" charset="0"/>
              </a:rPr>
              <a:t>kružnicu</a:t>
            </a:r>
            <a:r>
              <a:rPr lang="sk-SK" sz="3600" dirty="0">
                <a:solidFill>
                  <a:srgbClr val="0070C0"/>
                </a:solidFill>
                <a:latin typeface="Gigi" panose="04040504061007020D02" pitchFamily="82" charset="0"/>
              </a:rPr>
              <a:t>. Na jej obvode označíme nepárny počet bodov vzdialených od seba asi 5 – 10 mm – podľa toho, akú hustú chceme osnovu. Ihlou urobíme cez ne dierky.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43635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239</Words>
  <Application>Microsoft Office PowerPoint</Application>
  <PresentationFormat>Prezentácia na obrazovke (4:3)</PresentationFormat>
  <Paragraphs>57</Paragraphs>
  <Slides>23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Tenerifové motýliky  (ukážka pracovnotechnickej činnosti v školskom internáte) </vt:lpstr>
      <vt:lpstr>Snímka 2</vt:lpstr>
      <vt:lpstr>Výchovno – vzdelávací cieľ: </vt:lpstr>
      <vt:lpstr>Organizácia a forma výchovnovzdelávacej činnosti: </vt:lpstr>
      <vt:lpstr> Metodický postup: </vt:lpstr>
      <vt:lpstr> Motivácia: 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  <vt:lpstr>Snímka 21</vt:lpstr>
      <vt:lpstr> Hodnotenie a výstavka prác žiakov </vt:lpstr>
      <vt:lpstr>Snímka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Owner</dc:creator>
  <cp:lastModifiedBy>Owner</cp:lastModifiedBy>
  <cp:revision>8</cp:revision>
  <dcterms:created xsi:type="dcterms:W3CDTF">2015-05-09T12:12:33Z</dcterms:created>
  <dcterms:modified xsi:type="dcterms:W3CDTF">2015-06-16T10:59:25Z</dcterms:modified>
</cp:coreProperties>
</file>