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74" r:id="rId4"/>
    <p:sldId id="261" r:id="rId5"/>
    <p:sldId id="262" r:id="rId6"/>
    <p:sldId id="263" r:id="rId7"/>
    <p:sldId id="264" r:id="rId8"/>
    <p:sldId id="265" r:id="rId9"/>
    <p:sldId id="271" r:id="rId10"/>
    <p:sldId id="267" r:id="rId11"/>
    <p:sldId id="268" r:id="rId12"/>
    <p:sldId id="270" r:id="rId13"/>
    <p:sldId id="272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5" autoAdjust="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E957-B924-4940-BA26-3616DE115B60}" type="datetimeFigureOut">
              <a:rPr lang="sk-SK" smtClean="0"/>
              <a:pPr/>
              <a:t>15. 5. 2017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47EA-C597-4D65-973C-1BD10A1EBD8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E957-B924-4940-BA26-3616DE115B60}" type="datetimeFigureOut">
              <a:rPr lang="sk-SK" smtClean="0"/>
              <a:pPr/>
              <a:t>15. 5. 2017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47EA-C597-4D65-973C-1BD10A1EBD8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E957-B924-4940-BA26-3616DE115B60}" type="datetimeFigureOut">
              <a:rPr lang="sk-SK" smtClean="0"/>
              <a:pPr/>
              <a:t>15. 5. 2017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47EA-C597-4D65-973C-1BD10A1EBD8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E957-B924-4940-BA26-3616DE115B60}" type="datetimeFigureOut">
              <a:rPr lang="sk-SK" smtClean="0"/>
              <a:pPr/>
              <a:t>15. 5. 2017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47EA-C597-4D65-973C-1BD10A1EBD8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E957-B924-4940-BA26-3616DE115B60}" type="datetimeFigureOut">
              <a:rPr lang="sk-SK" smtClean="0"/>
              <a:pPr/>
              <a:t>15. 5. 2017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47EA-C597-4D65-973C-1BD10A1EBD8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E957-B924-4940-BA26-3616DE115B60}" type="datetimeFigureOut">
              <a:rPr lang="sk-SK" smtClean="0"/>
              <a:pPr/>
              <a:t>15. 5. 2017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47EA-C597-4D65-973C-1BD10A1EBD8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E957-B924-4940-BA26-3616DE115B60}" type="datetimeFigureOut">
              <a:rPr lang="sk-SK" smtClean="0"/>
              <a:pPr/>
              <a:t>15. 5. 2017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47EA-C597-4D65-973C-1BD10A1EBD8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E957-B924-4940-BA26-3616DE115B60}" type="datetimeFigureOut">
              <a:rPr lang="sk-SK" smtClean="0"/>
              <a:pPr/>
              <a:t>15. 5. 2017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47EA-C597-4D65-973C-1BD10A1EBD8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E957-B924-4940-BA26-3616DE115B60}" type="datetimeFigureOut">
              <a:rPr lang="sk-SK" smtClean="0"/>
              <a:pPr/>
              <a:t>15. 5. 2017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47EA-C597-4D65-973C-1BD10A1EBD8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E957-B924-4940-BA26-3616DE115B60}" type="datetimeFigureOut">
              <a:rPr lang="sk-SK" smtClean="0"/>
              <a:pPr/>
              <a:t>15. 5. 2017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47EA-C597-4D65-973C-1BD10A1EBD8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E957-B924-4940-BA26-3616DE115B60}" type="datetimeFigureOut">
              <a:rPr lang="sk-SK" smtClean="0"/>
              <a:pPr/>
              <a:t>15. 5. 2017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847EA-C597-4D65-973C-1BD10A1EBD8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t="-58000" b="-5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6E957-B924-4940-BA26-3616DE115B60}" type="datetimeFigureOut">
              <a:rPr lang="sk-SK" smtClean="0"/>
              <a:pPr/>
              <a:t>15. 5. 2017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847EA-C597-4D65-973C-1BD10A1EBD8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772400" cy="1970091"/>
          </a:xfrm>
        </p:spPr>
        <p:txBody>
          <a:bodyPr>
            <a:noAutofit/>
          </a:bodyPr>
          <a:lstStyle/>
          <a:p>
            <a:r>
              <a:rPr lang="sk-SK" sz="8000" b="1" dirty="0" smtClean="0">
                <a:solidFill>
                  <a:schemeClr val="bg1"/>
                </a:solidFill>
              </a:rPr>
              <a:t>ČITATEĽSKÁ GRAMOTNOSŤ</a:t>
            </a:r>
            <a:endParaRPr lang="sk-SK" sz="8000" b="1" dirty="0">
              <a:solidFill>
                <a:schemeClr val="bg1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428596" y="3357562"/>
            <a:ext cx="8215370" cy="3500438"/>
          </a:xfrm>
        </p:spPr>
        <p:txBody>
          <a:bodyPr>
            <a:normAutofit/>
          </a:bodyPr>
          <a:lstStyle/>
          <a:p>
            <a:r>
              <a:rPr lang="sk-SK" sz="5200" b="1" dirty="0" smtClean="0">
                <a:solidFill>
                  <a:schemeClr val="bg1"/>
                </a:solidFill>
              </a:rPr>
              <a:t>Medovníkový domček</a:t>
            </a:r>
          </a:p>
          <a:p>
            <a:r>
              <a:rPr lang="sk-SK" b="1" dirty="0" smtClean="0">
                <a:solidFill>
                  <a:schemeClr val="bg1"/>
                </a:solidFill>
              </a:rPr>
              <a:t>(ukážka literárno-dramatickej výchovy)</a:t>
            </a:r>
          </a:p>
          <a:p>
            <a:r>
              <a:rPr lang="sk-SK" b="1" dirty="0" smtClean="0">
                <a:solidFill>
                  <a:schemeClr val="bg1"/>
                </a:solidFill>
              </a:rPr>
              <a:t>Bc. Mária </a:t>
            </a:r>
            <a:r>
              <a:rPr lang="sk-SK" b="1" dirty="0" err="1" smtClean="0">
                <a:solidFill>
                  <a:schemeClr val="bg1"/>
                </a:solidFill>
              </a:rPr>
              <a:t>Chabadová</a:t>
            </a:r>
            <a:endParaRPr lang="sk-SK" b="1" dirty="0" smtClean="0">
              <a:solidFill>
                <a:schemeClr val="bg1"/>
              </a:solidFill>
            </a:endParaRPr>
          </a:p>
          <a:p>
            <a:r>
              <a:rPr lang="sk-SK" b="1" dirty="0" smtClean="0">
                <a:solidFill>
                  <a:schemeClr val="bg1"/>
                </a:solidFill>
              </a:rPr>
              <a:t>1. oddelenie ŠI</a:t>
            </a:r>
          </a:p>
          <a:p>
            <a:r>
              <a:rPr lang="sk-SK" b="1" dirty="0" smtClean="0">
                <a:solidFill>
                  <a:schemeClr val="bg1"/>
                </a:solidFill>
              </a:rPr>
              <a:t>2016/2017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  <a:solidFill>
            <a:srgbClr val="99FF33"/>
          </a:solidFill>
          <a:ln w="76200">
            <a:solidFill>
              <a:srgbClr val="C00000"/>
            </a:solidFill>
          </a:ln>
        </p:spPr>
        <p:txBody>
          <a:bodyPr/>
          <a:lstStyle/>
          <a:p>
            <a:r>
              <a:rPr lang="sk-SK" b="1" dirty="0">
                <a:solidFill>
                  <a:srgbClr val="C00000"/>
                </a:solidFill>
              </a:rPr>
              <a:t>B</a:t>
            </a:r>
            <a:r>
              <a:rPr lang="sk-SK" b="1" dirty="0" smtClean="0">
                <a:solidFill>
                  <a:srgbClr val="C00000"/>
                </a:solidFill>
              </a:rPr>
              <a:t>) Overovacia časť  PL 2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213255" cy="893755"/>
          </a:xfrm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/>
          <a:lstStyle/>
          <a:p>
            <a:pPr algn="ctr"/>
            <a:r>
              <a:rPr lang="sk-SK" dirty="0" smtClean="0">
                <a:solidFill>
                  <a:srgbClr val="C00000"/>
                </a:solidFill>
              </a:rPr>
              <a:t>Napíš do medovníkov písmená, ktoré už poznáš.</a:t>
            </a:r>
            <a:endParaRPr lang="sk-SK" dirty="0">
              <a:solidFill>
                <a:srgbClr val="C00000"/>
              </a:solidFill>
            </a:endParaRPr>
          </a:p>
        </p:txBody>
      </p:sp>
      <p:pic>
        <p:nvPicPr>
          <p:cNvPr id="11" name="Zástupný symbol obsahu 10" descr="20170419_175346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500034" y="2428868"/>
            <a:ext cx="3929090" cy="4214842"/>
          </a:xfrm>
          <a:ln w="76200">
            <a:solidFill>
              <a:schemeClr val="bg1"/>
            </a:solidFill>
          </a:ln>
        </p:spPr>
      </p:pic>
      <p:pic>
        <p:nvPicPr>
          <p:cNvPr id="13" name="Zástupný symbol obsahu 12" descr="IMG_0596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4643439" y="2634853"/>
            <a:ext cx="4214842" cy="4008857"/>
          </a:xfrm>
          <a:ln w="76200">
            <a:solidFill>
              <a:srgbClr val="99FF33"/>
            </a:solidFill>
          </a:ln>
        </p:spPr>
      </p:pic>
      <p:sp>
        <p:nvSpPr>
          <p:cNvPr id="12" name="Zástupný symbol textu 11"/>
          <p:cNvSpPr>
            <a:spLocks noGrp="1"/>
          </p:cNvSpPr>
          <p:nvPr>
            <p:ph type="body" idx="1"/>
          </p:nvPr>
        </p:nvSpPr>
        <p:spPr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/>
          <a:lstStyle/>
          <a:p>
            <a:r>
              <a:rPr lang="sk-SK" dirty="0" smtClean="0"/>
              <a:t>PL 2 – Medovníkový domček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</p:spPr>
        <p:txBody>
          <a:bodyPr/>
          <a:lstStyle/>
          <a:p>
            <a:r>
              <a:rPr lang="sk-SK" b="1" dirty="0">
                <a:solidFill>
                  <a:srgbClr val="C00000"/>
                </a:solidFill>
              </a:rPr>
              <a:t>B</a:t>
            </a:r>
            <a:r>
              <a:rPr lang="sk-SK" b="1" dirty="0" smtClean="0">
                <a:solidFill>
                  <a:srgbClr val="C00000"/>
                </a:solidFill>
              </a:rPr>
              <a:t>) Overovacia časť PL 3 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solidFill>
            <a:srgbClr val="FFFF66"/>
          </a:solidFill>
        </p:spPr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PL 3 </a:t>
            </a:r>
            <a:endParaRPr lang="sk-SK" dirty="0">
              <a:solidFill>
                <a:srgbClr val="C00000"/>
              </a:solidFill>
            </a:endParaRPr>
          </a:p>
        </p:txBody>
      </p:sp>
      <p:pic>
        <p:nvPicPr>
          <p:cNvPr id="7" name="Zástupný symbol obsahu 6" descr="20170419_175426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428596" y="2174874"/>
            <a:ext cx="4071966" cy="4683125"/>
          </a:xfrm>
        </p:spPr>
      </p:pic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solidFill>
            <a:srgbClr val="FFFF66"/>
          </a:solidFill>
        </p:spPr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Doplň chýbajúce slová v texte.</a:t>
            </a:r>
            <a:endParaRPr lang="sk-SK" dirty="0">
              <a:solidFill>
                <a:srgbClr val="C00000"/>
              </a:solidFill>
            </a:endParaRPr>
          </a:p>
        </p:txBody>
      </p:sp>
      <p:pic>
        <p:nvPicPr>
          <p:cNvPr id="8" name="Zástupný symbol obsahu 7" descr="IMG_0602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4645025" y="2143116"/>
            <a:ext cx="4041775" cy="45720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4040188" cy="639762"/>
          </a:xfrm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PL 4 – Záverečná reprodukcia</a:t>
            </a:r>
            <a:endParaRPr lang="sk-SK" dirty="0">
              <a:solidFill>
                <a:srgbClr val="C00000"/>
              </a:solidFill>
            </a:endParaRPr>
          </a:p>
        </p:txBody>
      </p:sp>
      <p:pic>
        <p:nvPicPr>
          <p:cNvPr id="8" name="Zástupný symbol obsahu 7" descr="20170419_175356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457200" y="2428868"/>
            <a:ext cx="3900486" cy="4214842"/>
          </a:xfrm>
          <a:ln w="76200">
            <a:solidFill>
              <a:schemeClr val="bg1"/>
            </a:solidFill>
          </a:ln>
        </p:spPr>
      </p:pic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714876" y="1571612"/>
            <a:ext cx="4000528" cy="639762"/>
          </a:xfrm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sk-SK" dirty="0" smtClean="0">
                <a:solidFill>
                  <a:srgbClr val="C00000"/>
                </a:solidFill>
              </a:rPr>
              <a:t>Poskladajte z rozstrihaných častí obrázok</a:t>
            </a:r>
            <a:endParaRPr lang="sk-SK" dirty="0">
              <a:solidFill>
                <a:srgbClr val="C00000"/>
              </a:solidFill>
            </a:endParaRPr>
          </a:p>
        </p:txBody>
      </p:sp>
      <p:pic>
        <p:nvPicPr>
          <p:cNvPr id="9" name="Zástupný symbol obsahu 8" descr="IMG_0620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4645025" y="2428869"/>
            <a:ext cx="4141817" cy="4214842"/>
          </a:xfrm>
          <a:solidFill>
            <a:srgbClr val="99FF33"/>
          </a:solidFill>
          <a:ln w="76200">
            <a:solidFill>
              <a:srgbClr val="99FF33"/>
            </a:solidFill>
          </a:ln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  <a:solidFill>
            <a:srgbClr val="99FF33"/>
          </a:solidFill>
          <a:ln w="76200">
            <a:solidFill>
              <a:srgbClr val="C00000"/>
            </a:solidFill>
          </a:ln>
        </p:spPr>
        <p:txBody>
          <a:bodyPr/>
          <a:lstStyle/>
          <a:p>
            <a:r>
              <a:rPr lang="sk-SK" b="1" dirty="0">
                <a:solidFill>
                  <a:srgbClr val="C00000"/>
                </a:solidFill>
              </a:rPr>
              <a:t>B</a:t>
            </a:r>
            <a:r>
              <a:rPr lang="sk-SK" b="1" dirty="0" smtClean="0">
                <a:solidFill>
                  <a:srgbClr val="C00000"/>
                </a:solidFill>
              </a:rPr>
              <a:t>) Overovacia časť  PL 4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  <a:ln w="76200">
            <a:solidFill>
              <a:srgbClr val="C00000"/>
            </a:solidFill>
          </a:ln>
        </p:spPr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Záverečná časť 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  <a:solidFill>
            <a:schemeClr val="bg1"/>
          </a:solidFill>
          <a:ln w="76200">
            <a:solidFill>
              <a:srgbClr val="99FF33"/>
            </a:solidFill>
          </a:ln>
        </p:spPr>
        <p:txBody>
          <a:bodyPr/>
          <a:lstStyle/>
          <a:p>
            <a:pPr>
              <a:buNone/>
            </a:pPr>
            <a:endParaRPr lang="sk-SK" dirty="0" smtClean="0">
              <a:solidFill>
                <a:srgbClr val="C00000"/>
              </a:solidFill>
            </a:endParaRPr>
          </a:p>
          <a:p>
            <a:r>
              <a:rPr lang="sk-SK" b="1" dirty="0" smtClean="0"/>
              <a:t>Využitie výchovných metód: </a:t>
            </a:r>
          </a:p>
          <a:p>
            <a:pPr>
              <a:buNone/>
            </a:pPr>
            <a:r>
              <a:rPr lang="sk-SK" b="1" dirty="0" smtClean="0"/>
              <a:t>     pochvala, povzbudenie, odmena</a:t>
            </a:r>
          </a:p>
          <a:p>
            <a:r>
              <a:rPr lang="sk-SK" b="1" dirty="0" smtClean="0"/>
              <a:t>Perspektívna motivácia: </a:t>
            </a:r>
          </a:p>
          <a:p>
            <a:pPr>
              <a:buNone/>
            </a:pPr>
            <a:r>
              <a:rPr lang="sk-SK" b="1" dirty="0" smtClean="0"/>
              <a:t>    dramatizácia rozprávky na budúcu hodinu</a:t>
            </a:r>
          </a:p>
          <a:p>
            <a:pPr>
              <a:buNone/>
            </a:pP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500034" y="1857364"/>
            <a:ext cx="8072494" cy="646331"/>
          </a:xfrm>
          <a:prstGeom prst="rect">
            <a:avLst/>
          </a:prstGeom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sk-SK" sz="3600" b="1" dirty="0" smtClean="0">
                <a:solidFill>
                  <a:srgbClr val="C00000"/>
                </a:solidFill>
              </a:rPr>
              <a:t>Zhodnotenie aktivity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282" y="274638"/>
            <a:ext cx="8501122" cy="1143000"/>
          </a:xfrm>
          <a:solidFill>
            <a:srgbClr val="99FF33"/>
          </a:solidFill>
          <a:ln w="76200">
            <a:solidFill>
              <a:srgbClr val="C00000"/>
            </a:solidFill>
          </a:ln>
        </p:spPr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I. </a:t>
            </a:r>
            <a:r>
              <a:rPr lang="sk-SK" b="1" dirty="0">
                <a:solidFill>
                  <a:srgbClr val="C00000"/>
                </a:solidFill>
              </a:rPr>
              <a:t>o</a:t>
            </a:r>
            <a:r>
              <a:rPr lang="sk-SK" b="1" dirty="0" smtClean="0">
                <a:solidFill>
                  <a:srgbClr val="C00000"/>
                </a:solidFill>
              </a:rPr>
              <a:t>ddelenie školského internátu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7" name="Zástupný symbol textu 6"/>
          <p:cNvSpPr>
            <a:spLocks noGrp="1"/>
          </p:cNvSpPr>
          <p:nvPr>
            <p:ph type="body" idx="1"/>
          </p:nvPr>
        </p:nvSpPr>
        <p:spPr>
          <a:xfrm>
            <a:off x="285720" y="1500174"/>
            <a:ext cx="4071966" cy="889015"/>
          </a:xfrm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>
            <a:normAutofit/>
          </a:bodyPr>
          <a:lstStyle/>
          <a:p>
            <a:r>
              <a:rPr lang="sk-SK" sz="4400" dirty="0" smtClean="0">
                <a:solidFill>
                  <a:srgbClr val="C00000"/>
                </a:solidFill>
              </a:rPr>
              <a:t>POČET DETÍ:</a:t>
            </a:r>
            <a:endParaRPr lang="sk-SK" sz="4400" dirty="0">
              <a:solidFill>
                <a:srgbClr val="C00000"/>
              </a:solidFill>
            </a:endParaRPr>
          </a:p>
        </p:txBody>
      </p:sp>
      <p:sp>
        <p:nvSpPr>
          <p:cNvPr id="8" name="Zástupný symbol obsahu 7"/>
          <p:cNvSpPr>
            <a:spLocks noGrp="1"/>
          </p:cNvSpPr>
          <p:nvPr>
            <p:ph sz="half" idx="2"/>
          </p:nvPr>
        </p:nvSpPr>
        <p:spPr>
          <a:xfrm>
            <a:off x="285720" y="2500306"/>
            <a:ext cx="4071966" cy="3857652"/>
          </a:xfrm>
          <a:solidFill>
            <a:schemeClr val="bg1"/>
          </a:solidFill>
          <a:ln w="76200">
            <a:solidFill>
              <a:srgbClr val="99FF33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sk-SK" sz="3600" b="1" dirty="0" smtClean="0"/>
              <a:t>2. ročník (A variant)</a:t>
            </a:r>
          </a:p>
          <a:p>
            <a:pPr>
              <a:buNone/>
            </a:pPr>
            <a:r>
              <a:rPr lang="sk-SK" sz="3600" b="1" dirty="0" smtClean="0"/>
              <a:t>3.ročník (A variant) </a:t>
            </a:r>
          </a:p>
          <a:p>
            <a:pPr>
              <a:buNone/>
            </a:pPr>
            <a:r>
              <a:rPr lang="sk-SK" sz="3600" b="1" dirty="0" smtClean="0"/>
              <a:t>4.ročník (A variant )   </a:t>
            </a:r>
          </a:p>
          <a:p>
            <a:pPr>
              <a:buNone/>
            </a:pPr>
            <a:r>
              <a:rPr lang="sk-SK" sz="3600" b="1" dirty="0" smtClean="0"/>
              <a:t>7.ročník (A variant)  </a:t>
            </a:r>
          </a:p>
          <a:p>
            <a:pPr>
              <a:buNone/>
            </a:pPr>
            <a:r>
              <a:rPr lang="sk-SK" sz="3600" b="1" dirty="0" smtClean="0"/>
              <a:t>8.ročník (A variant)</a:t>
            </a:r>
          </a:p>
          <a:p>
            <a:pPr>
              <a:buNone/>
            </a:pPr>
            <a:r>
              <a:rPr lang="sk-SK" sz="3600" b="1" dirty="0" smtClean="0"/>
              <a:t>ŠMŠ </a:t>
            </a:r>
          </a:p>
          <a:p>
            <a:pPr>
              <a:buNone/>
            </a:pPr>
            <a:r>
              <a:rPr lang="sk-SK" sz="3600" b="1" dirty="0" smtClean="0"/>
              <a:t>                        </a:t>
            </a:r>
            <a:endParaRPr lang="sk-SK" sz="3600" b="1" dirty="0"/>
          </a:p>
        </p:txBody>
      </p:sp>
      <p:sp>
        <p:nvSpPr>
          <p:cNvPr id="9" name="Zástupný symbol textu 8"/>
          <p:cNvSpPr>
            <a:spLocks noGrp="1"/>
          </p:cNvSpPr>
          <p:nvPr>
            <p:ph type="body" sz="quarter" idx="3"/>
          </p:nvPr>
        </p:nvSpPr>
        <p:spPr>
          <a:xfrm>
            <a:off x="4643438" y="1500174"/>
            <a:ext cx="4041775" cy="857256"/>
          </a:xfrm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>
            <a:normAutofit/>
          </a:bodyPr>
          <a:lstStyle/>
          <a:p>
            <a:r>
              <a:rPr lang="sk-SK" sz="4400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0" name="Zástupný symbol obsahu 9"/>
          <p:cNvSpPr>
            <a:spLocks noGrp="1"/>
          </p:cNvSpPr>
          <p:nvPr>
            <p:ph sz="quarter" idx="4"/>
          </p:nvPr>
        </p:nvSpPr>
        <p:spPr>
          <a:xfrm>
            <a:off x="4643438" y="2500306"/>
            <a:ext cx="4114801" cy="3857652"/>
          </a:xfrm>
          <a:solidFill>
            <a:schemeClr val="bg1"/>
          </a:solidFill>
          <a:ln w="76200">
            <a:solidFill>
              <a:srgbClr val="99FF33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sk-SK" sz="3600" b="1" dirty="0" smtClean="0"/>
              <a:t>1 žiačka</a:t>
            </a:r>
          </a:p>
          <a:p>
            <a:pPr>
              <a:buNone/>
            </a:pPr>
            <a:r>
              <a:rPr lang="sk-SK" sz="3600" b="1" dirty="0" smtClean="0"/>
              <a:t>1 žiak</a:t>
            </a:r>
          </a:p>
          <a:p>
            <a:pPr>
              <a:buNone/>
            </a:pPr>
            <a:r>
              <a:rPr lang="sk-SK" sz="3600" b="1" dirty="0" smtClean="0"/>
              <a:t>1 žiak</a:t>
            </a:r>
          </a:p>
          <a:p>
            <a:pPr>
              <a:buNone/>
            </a:pPr>
            <a:r>
              <a:rPr lang="sk-SK" sz="3600" b="1" dirty="0" smtClean="0"/>
              <a:t>1 žiak</a:t>
            </a:r>
          </a:p>
          <a:p>
            <a:pPr>
              <a:buNone/>
            </a:pPr>
            <a:r>
              <a:rPr lang="sk-SK" sz="3600" b="1" dirty="0" smtClean="0"/>
              <a:t>2 žiaci</a:t>
            </a:r>
          </a:p>
          <a:p>
            <a:pPr>
              <a:buNone/>
            </a:pPr>
            <a:r>
              <a:rPr lang="sk-SK" sz="3600" b="1" dirty="0" smtClean="0"/>
              <a:t>2 deti</a:t>
            </a:r>
            <a:endParaRPr lang="sk-SK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571472" y="4071942"/>
            <a:ext cx="8143932" cy="1571636"/>
          </a:xfrm>
          <a:prstGeom prst="rect">
            <a:avLst/>
          </a:prstGeom>
          <a:solidFill>
            <a:schemeClr val="bg1"/>
          </a:solidFill>
          <a:ln w="76200">
            <a:solidFill>
              <a:srgbClr val="99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14446"/>
          </a:xfrm>
          <a:solidFill>
            <a:srgbClr val="99FF33"/>
          </a:solidFill>
          <a:ln w="76200">
            <a:solidFill>
              <a:srgbClr val="C00000"/>
            </a:solidFill>
          </a:ln>
        </p:spPr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TEMATICKÁ OBLASŤ VÝCHOVY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857364"/>
            <a:ext cx="8143932" cy="1643074"/>
          </a:xfrm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sk-SK" b="1" dirty="0" smtClean="0">
                <a:solidFill>
                  <a:schemeClr val="bg1"/>
                </a:solidFill>
              </a:rPr>
              <a:t>   </a:t>
            </a:r>
            <a:r>
              <a:rPr lang="sk-SK" b="1" dirty="0" smtClean="0"/>
              <a:t>  </a:t>
            </a:r>
          </a:p>
          <a:p>
            <a:pPr algn="ctr">
              <a:buNone/>
            </a:pPr>
            <a:r>
              <a:rPr lang="sk-SK" sz="14400" b="1" dirty="0" err="1" smtClean="0"/>
              <a:t>Esteticko</a:t>
            </a:r>
            <a:r>
              <a:rPr lang="sk-SK" sz="14400" b="1" dirty="0" smtClean="0"/>
              <a:t> –výchovná </a:t>
            </a:r>
          </a:p>
          <a:p>
            <a:pPr algn="ctr">
              <a:buNone/>
            </a:pPr>
            <a:r>
              <a:rPr lang="sk-SK" sz="14400" b="1" dirty="0" smtClean="0"/>
              <a:t>   (literárno-dramatická)</a:t>
            </a:r>
          </a:p>
          <a:p>
            <a:pPr>
              <a:buNone/>
            </a:pPr>
            <a:endParaRPr lang="sk-SK" sz="9000" b="1" dirty="0" smtClean="0"/>
          </a:p>
          <a:p>
            <a:endParaRPr lang="sk-SK" sz="90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sk-SK" sz="144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sk-SK" sz="14400" b="1" dirty="0" smtClean="0">
                <a:solidFill>
                  <a:srgbClr val="C00000"/>
                </a:solidFill>
              </a:rPr>
              <a:t>TÉMA: </a:t>
            </a:r>
          </a:p>
          <a:p>
            <a:pPr algn="ctr">
              <a:buNone/>
            </a:pPr>
            <a:r>
              <a:rPr lang="sk-SK" sz="14400" b="1" dirty="0" smtClean="0"/>
              <a:t>Medovníkový domček</a:t>
            </a:r>
          </a:p>
          <a:p>
            <a:pPr>
              <a:buNone/>
            </a:pPr>
            <a:r>
              <a:rPr lang="sk-SK" b="1" dirty="0" smtClean="0"/>
              <a:t>   </a:t>
            </a:r>
          </a:p>
          <a:p>
            <a:pPr>
              <a:buNone/>
            </a:pP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  <a:ln w="76200">
            <a:solidFill>
              <a:srgbClr val="C00000"/>
            </a:solidFill>
          </a:ln>
        </p:spPr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CIELE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>
            <a:normAutofit/>
          </a:bodyPr>
          <a:lstStyle/>
          <a:p>
            <a:r>
              <a:rPr lang="sk-SK" sz="3600" b="1" dirty="0" smtClean="0"/>
              <a:t>Rozvíjať čitateľskú a predčitateľskú gramotnosť.</a:t>
            </a:r>
          </a:p>
          <a:p>
            <a:r>
              <a:rPr lang="sk-SK" sz="3600" b="1" dirty="0" smtClean="0"/>
              <a:t>Aktívne počúvať s porozumením.</a:t>
            </a:r>
          </a:p>
          <a:p>
            <a:r>
              <a:rPr lang="sk-SK" sz="3600" b="1" dirty="0" smtClean="0"/>
              <a:t>Rozvíjať slovnú zásobu.</a:t>
            </a:r>
          </a:p>
          <a:p>
            <a:r>
              <a:rPr lang="sk-SK" sz="3600" b="1" dirty="0" smtClean="0"/>
              <a:t>Formovať kladný vzťah žiakov ku knihe </a:t>
            </a:r>
          </a:p>
          <a:p>
            <a:pPr marL="0" indent="0">
              <a:buNone/>
            </a:pPr>
            <a:r>
              <a:rPr lang="sk-SK" sz="3600" b="1" dirty="0"/>
              <a:t> </a:t>
            </a:r>
            <a:r>
              <a:rPr lang="sk-SK" sz="3600" b="1" dirty="0" smtClean="0"/>
              <a:t>  a čítaniu.</a:t>
            </a:r>
            <a:endParaRPr lang="sk-SK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  <a:ln w="76200">
            <a:solidFill>
              <a:srgbClr val="C00000"/>
            </a:solidFill>
          </a:ln>
        </p:spPr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ORGANIZÁCIA A FORMA 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/>
          <a:lstStyle/>
          <a:p>
            <a:r>
              <a:rPr lang="sk-SK" b="1" dirty="0" smtClean="0"/>
              <a:t>v triede</a:t>
            </a:r>
          </a:p>
          <a:p>
            <a:r>
              <a:rPr lang="sk-SK" b="1" dirty="0"/>
              <a:t>i</a:t>
            </a:r>
            <a:r>
              <a:rPr lang="sk-SK" b="1" dirty="0" smtClean="0"/>
              <a:t>ndividuálna a skupinová</a:t>
            </a:r>
          </a:p>
          <a:p>
            <a:r>
              <a:rPr lang="sk-SK" b="1" dirty="0" smtClean="0">
                <a:solidFill>
                  <a:srgbClr val="C00000"/>
                </a:solidFill>
              </a:rPr>
              <a:t>Metódy: </a:t>
            </a:r>
            <a:r>
              <a:rPr lang="sk-SK" b="1" dirty="0" smtClean="0"/>
              <a:t>slovné, názorno-demonštračné,</a:t>
            </a:r>
          </a:p>
          <a:p>
            <a:pPr>
              <a:buNone/>
            </a:pPr>
            <a:r>
              <a:rPr lang="sk-SK" b="1" dirty="0" smtClean="0"/>
              <a:t>                    praktickej činnosti</a:t>
            </a:r>
          </a:p>
          <a:p>
            <a:r>
              <a:rPr lang="sk-SK" b="1" dirty="0" smtClean="0">
                <a:solidFill>
                  <a:srgbClr val="C00000"/>
                </a:solidFill>
              </a:rPr>
              <a:t>Pomôcky: </a:t>
            </a:r>
            <a:r>
              <a:rPr lang="sk-SK" b="1" dirty="0" smtClean="0"/>
              <a:t>rozprávková kniha Medovníkový     		domček, pracovné listy,   				</a:t>
            </a:r>
            <a:r>
              <a:rPr lang="sk-SK" b="1" dirty="0" err="1" smtClean="0"/>
              <a:t>vymaľovánky</a:t>
            </a:r>
            <a:endParaRPr lang="sk-SK" b="1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obsahu 6" descr="IMG_0579.JPG"/>
          <p:cNvPicPr>
            <a:picLocks noGrp="1" noChangeAspect="1"/>
          </p:cNvPicPr>
          <p:nvPr>
            <p:ph sz="quarter" idx="4"/>
          </p:nvPr>
        </p:nvPicPr>
        <p:blipFill>
          <a:blip r:embed="rId2" cstate="email"/>
          <a:stretch>
            <a:fillRect/>
          </a:stretch>
        </p:blipFill>
        <p:spPr>
          <a:xfrm>
            <a:off x="4643438" y="2357430"/>
            <a:ext cx="4071966" cy="4286280"/>
          </a:xfrm>
          <a:ln w="76200">
            <a:solidFill>
              <a:srgbClr val="99FF33"/>
            </a:solidFill>
          </a:ln>
        </p:spPr>
      </p:pic>
      <p:sp>
        <p:nvSpPr>
          <p:cNvPr id="8" name="Obláčik 7"/>
          <p:cNvSpPr/>
          <p:nvPr/>
        </p:nvSpPr>
        <p:spPr>
          <a:xfrm>
            <a:off x="0" y="2714620"/>
            <a:ext cx="4572000" cy="3429024"/>
          </a:xfrm>
          <a:prstGeom prst="cloudCallout">
            <a:avLst>
              <a:gd name="adj1" fmla="val 72070"/>
              <a:gd name="adj2" fmla="val 3776"/>
            </a:avLst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rgbClr val="99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  <a:solidFill>
            <a:srgbClr val="99FF33"/>
          </a:solidFill>
          <a:ln w="76200">
            <a:solidFill>
              <a:srgbClr val="C00000"/>
            </a:solidFill>
          </a:ln>
        </p:spPr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METODICKÝ POSTUP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214282" y="1500174"/>
            <a:ext cx="4211668" cy="1108069"/>
          </a:xfrm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>
            <a:normAutofit fontScale="25000" lnSpcReduction="20000"/>
          </a:bodyPr>
          <a:lstStyle/>
          <a:p>
            <a:endParaRPr lang="sk-SK" dirty="0" smtClean="0"/>
          </a:p>
          <a:p>
            <a:r>
              <a:rPr lang="sk-SK" dirty="0"/>
              <a:t> </a:t>
            </a:r>
            <a:endParaRPr lang="sk-SK" dirty="0" smtClean="0"/>
          </a:p>
          <a:p>
            <a:pPr algn="ctr"/>
            <a:r>
              <a:rPr lang="sk-SK" sz="4600" dirty="0">
                <a:solidFill>
                  <a:srgbClr val="C00000"/>
                </a:solidFill>
              </a:rPr>
              <a:t> </a:t>
            </a:r>
            <a:r>
              <a:rPr lang="sk-SK" sz="4600" dirty="0" smtClean="0">
                <a:solidFill>
                  <a:srgbClr val="C00000"/>
                </a:solidFill>
              </a:rPr>
              <a:t>  </a:t>
            </a:r>
            <a:r>
              <a:rPr lang="sk-SK" sz="9600" dirty="0" smtClean="0">
                <a:solidFill>
                  <a:srgbClr val="C00000"/>
                </a:solidFill>
              </a:rPr>
              <a:t>Úvodná časť:   </a:t>
            </a:r>
          </a:p>
          <a:p>
            <a:pPr algn="ctr"/>
            <a:r>
              <a:rPr lang="sk-SK" sz="9600" dirty="0" smtClean="0"/>
              <a:t>Motivačné čítanie</a:t>
            </a:r>
          </a:p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214554"/>
            <a:ext cx="4043362" cy="3911609"/>
          </a:xfrm>
        </p:spPr>
        <p:txBody>
          <a:bodyPr/>
          <a:lstStyle/>
          <a:p>
            <a:pPr>
              <a:buNone/>
            </a:pPr>
            <a:endParaRPr lang="sk-SK" b="1" i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sk-SK" b="1" i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sk-SK" b="1" i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sk-SK" b="1" i="1" dirty="0" smtClean="0"/>
              <a:t>  Kde bolo, tam bolo, boli raz dve deti. Braček sa volal Janko a sestrička Marienka...</a:t>
            </a: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572001" y="1535113"/>
            <a:ext cx="4114800" cy="639762"/>
          </a:xfrm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/>
          <a:lstStyle/>
          <a:p>
            <a:r>
              <a:rPr lang="sk-SK" dirty="0" smtClean="0"/>
              <a:t>Starší žiaci čítajú mladším.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  <a:ln w="76200">
            <a:solidFill>
              <a:srgbClr val="C00000"/>
            </a:solidFill>
          </a:ln>
        </p:spPr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HLAVNÁ ČASŤ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4040188" cy="785817"/>
          </a:xfrm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>
            <a:normAutofit/>
          </a:bodyPr>
          <a:lstStyle/>
          <a:p>
            <a:pPr algn="ctr"/>
            <a:r>
              <a:rPr lang="sk-SK" sz="3200" dirty="0" smtClean="0">
                <a:solidFill>
                  <a:srgbClr val="C00000"/>
                </a:solidFill>
              </a:rPr>
              <a:t>A) OBOZNAMOVACIA</a:t>
            </a:r>
            <a:endParaRPr lang="sk-SK" sz="3200" dirty="0">
              <a:solidFill>
                <a:srgbClr val="C00000"/>
              </a:solidFill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28596" y="2500306"/>
            <a:ext cx="4040188" cy="3357585"/>
          </a:xfrm>
          <a:solidFill>
            <a:schemeClr val="bg2"/>
          </a:solidFill>
          <a:ln w="76200">
            <a:solidFill>
              <a:srgbClr val="99FF33"/>
            </a:solidFill>
          </a:ln>
        </p:spPr>
        <p:txBody>
          <a:bodyPr/>
          <a:lstStyle/>
          <a:p>
            <a:pPr>
              <a:buNone/>
            </a:pPr>
            <a:endParaRPr lang="sk-SK" b="1" dirty="0" smtClean="0"/>
          </a:p>
          <a:p>
            <a:pPr>
              <a:buNone/>
            </a:pPr>
            <a:endParaRPr lang="sk-SK" sz="3200" b="1" dirty="0" smtClean="0"/>
          </a:p>
          <a:p>
            <a:pPr algn="ctr">
              <a:buNone/>
            </a:pPr>
            <a:r>
              <a:rPr lang="sk-SK" sz="3200" b="1" dirty="0" smtClean="0"/>
              <a:t>Čítanie a počúvanie rozprávky.</a:t>
            </a:r>
          </a:p>
          <a:p>
            <a:endParaRPr lang="sk-SK" b="1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71613"/>
            <a:ext cx="4041775" cy="785818"/>
          </a:xfrm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>
            <a:normAutofit/>
          </a:bodyPr>
          <a:lstStyle/>
          <a:p>
            <a:pPr algn="ctr"/>
            <a:r>
              <a:rPr lang="sk-SK" sz="3200" dirty="0" smtClean="0">
                <a:solidFill>
                  <a:srgbClr val="C00000"/>
                </a:solidFill>
              </a:rPr>
              <a:t>B) VÝKONOVÁ</a:t>
            </a:r>
            <a:endParaRPr lang="sk-SK" sz="3200" dirty="0">
              <a:solidFill>
                <a:srgbClr val="C0000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3438" y="2500306"/>
            <a:ext cx="4041775" cy="3357585"/>
          </a:xfrm>
          <a:solidFill>
            <a:schemeClr val="bg1"/>
          </a:solidFill>
          <a:ln w="76200">
            <a:solidFill>
              <a:srgbClr val="99FF33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endParaRPr lang="sk-SK" b="1" dirty="0" smtClean="0"/>
          </a:p>
          <a:p>
            <a:pPr>
              <a:buNone/>
            </a:pPr>
            <a:endParaRPr lang="sk-SK" sz="3200" b="1" dirty="0" smtClean="0"/>
          </a:p>
          <a:p>
            <a:pPr algn="ctr">
              <a:buNone/>
            </a:pPr>
            <a:r>
              <a:rPr lang="sk-SK" sz="3200" b="1" dirty="0" smtClean="0"/>
              <a:t>Overovanie porozumenia vypočutého textu.</a:t>
            </a:r>
          </a:p>
          <a:p>
            <a:pPr>
              <a:buNone/>
            </a:pPr>
            <a:r>
              <a:rPr lang="sk-SK" b="1" dirty="0"/>
              <a:t> </a:t>
            </a:r>
            <a:r>
              <a:rPr lang="sk-SK" b="1" dirty="0" smtClean="0"/>
              <a:t>    </a:t>
            </a:r>
          </a:p>
          <a:p>
            <a:pPr>
              <a:buNone/>
            </a:pPr>
            <a:r>
              <a:rPr lang="sk-SK" b="1" dirty="0"/>
              <a:t> </a:t>
            </a:r>
            <a:r>
              <a:rPr lang="sk-SK" b="1" dirty="0" smtClean="0"/>
              <a:t>     </a:t>
            </a: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  <a:solidFill>
            <a:srgbClr val="99FF33"/>
          </a:solidFill>
          <a:ln w="76200">
            <a:solidFill>
              <a:srgbClr val="C00000"/>
            </a:solidFill>
          </a:ln>
        </p:spPr>
        <p:txBody>
          <a:bodyPr/>
          <a:lstStyle/>
          <a:p>
            <a:r>
              <a:rPr lang="sk-SK" b="1" dirty="0" smtClean="0">
                <a:solidFill>
                  <a:srgbClr val="C00000"/>
                </a:solidFill>
              </a:rPr>
              <a:t>A) Oboznamovacia časť </a:t>
            </a:r>
            <a:endParaRPr lang="sk-SK" b="1" dirty="0">
              <a:solidFill>
                <a:srgbClr val="C00000"/>
              </a:solidFill>
            </a:endParaRP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893756"/>
          </a:xfrm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/>
          <a:lstStyle/>
          <a:p>
            <a:pPr algn="ctr"/>
            <a:r>
              <a:rPr lang="sk-SK" dirty="0" smtClean="0">
                <a:solidFill>
                  <a:srgbClr val="C00000"/>
                </a:solidFill>
              </a:rPr>
              <a:t>Janko a Marienka</a:t>
            </a:r>
            <a:endParaRPr lang="sk-SK" dirty="0">
              <a:solidFill>
                <a:srgbClr val="C00000"/>
              </a:solidFill>
            </a:endParaRPr>
          </a:p>
        </p:txBody>
      </p:sp>
      <p:pic>
        <p:nvPicPr>
          <p:cNvPr id="7" name="Zástupný symbol obsahu 6" descr="IMG_0593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500034" y="2643182"/>
            <a:ext cx="3929090" cy="3857652"/>
          </a:xfrm>
          <a:ln w="76200">
            <a:solidFill>
              <a:srgbClr val="99FF33"/>
            </a:solidFill>
          </a:ln>
        </p:spPr>
      </p:pic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213255" cy="893755"/>
          </a:xfrm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/>
          <a:lstStyle/>
          <a:p>
            <a:pPr algn="ctr"/>
            <a:r>
              <a:rPr lang="sk-SK" dirty="0" smtClean="0">
                <a:solidFill>
                  <a:srgbClr val="C00000"/>
                </a:solidFill>
              </a:rPr>
              <a:t>Čítanie a počúvanie rozprávky</a:t>
            </a:r>
            <a:endParaRPr lang="sk-SK" dirty="0">
              <a:solidFill>
                <a:srgbClr val="C00000"/>
              </a:solidFill>
            </a:endParaRPr>
          </a:p>
        </p:txBody>
      </p:sp>
      <p:pic>
        <p:nvPicPr>
          <p:cNvPr id="8" name="Zástupný symbol obsahu 7" descr="IMG_0584.JPG"/>
          <p:cNvPicPr>
            <a:picLocks noGrp="1" noChangeAspect="1"/>
          </p:cNvPicPr>
          <p:nvPr>
            <p:ph sz="quarter" idx="4"/>
          </p:nvPr>
        </p:nvPicPr>
        <p:blipFill>
          <a:blip r:embed="rId3" cstate="email"/>
          <a:stretch>
            <a:fillRect/>
          </a:stretch>
        </p:blipFill>
        <p:spPr>
          <a:xfrm>
            <a:off x="4645025" y="2634853"/>
            <a:ext cx="4213255" cy="3865981"/>
          </a:xfrm>
          <a:ln w="76200">
            <a:solidFill>
              <a:srgbClr val="99FF3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  <a:ln w="76200">
            <a:solidFill>
              <a:srgbClr val="C00000"/>
            </a:solidFill>
          </a:ln>
        </p:spPr>
        <p:txBody>
          <a:bodyPr/>
          <a:lstStyle/>
          <a:p>
            <a:r>
              <a:rPr lang="sk-SK" b="1" dirty="0">
                <a:solidFill>
                  <a:srgbClr val="C00000"/>
                </a:solidFill>
              </a:rPr>
              <a:t>B</a:t>
            </a:r>
            <a:r>
              <a:rPr lang="sk-SK" b="1" dirty="0" smtClean="0">
                <a:solidFill>
                  <a:srgbClr val="C00000"/>
                </a:solidFill>
              </a:rPr>
              <a:t>) Overovacia časť  PL 1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PL 1 – reprodukcia rozprávky</a:t>
            </a:r>
            <a:endParaRPr lang="sk-SK" dirty="0">
              <a:solidFill>
                <a:srgbClr val="C00000"/>
              </a:solidFill>
            </a:endParaRPr>
          </a:p>
        </p:txBody>
      </p:sp>
      <p:pic>
        <p:nvPicPr>
          <p:cNvPr id="7" name="Zástupný symbol obsahu 6" descr="20170419_175441.jpg"/>
          <p:cNvPicPr>
            <a:picLocks noGrp="1" noChangeAspect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>
          <a:xfrm>
            <a:off x="500034" y="2357431"/>
            <a:ext cx="4000528" cy="4286280"/>
          </a:xfrm>
          <a:ln w="57150">
            <a:solidFill>
              <a:schemeClr val="bg1"/>
            </a:solidFill>
          </a:ln>
        </p:spPr>
      </p:pic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solidFill>
            <a:srgbClr val="FFFF66"/>
          </a:solidFill>
          <a:ln w="76200">
            <a:solidFill>
              <a:srgbClr val="99FF33"/>
            </a:solidFill>
          </a:ln>
        </p:spPr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CIEĽ: </a:t>
            </a: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714876" y="2357430"/>
            <a:ext cx="3971924" cy="4286280"/>
          </a:xfrm>
          <a:solidFill>
            <a:schemeClr val="bg1"/>
          </a:solidFill>
          <a:ln w="76200">
            <a:solidFill>
              <a:srgbClr val="99FF33"/>
            </a:solidFill>
          </a:ln>
        </p:spPr>
        <p:txBody>
          <a:bodyPr/>
          <a:lstStyle/>
          <a:p>
            <a:endParaRPr lang="sk-SK" dirty="0" smtClean="0"/>
          </a:p>
          <a:p>
            <a:r>
              <a:rPr lang="sk-SK" b="1" dirty="0" smtClean="0"/>
              <a:t>Prerozprávaj podľa obrázkov dej rozprávky.</a:t>
            </a:r>
          </a:p>
          <a:p>
            <a:pPr>
              <a:buNone/>
            </a:pPr>
            <a:r>
              <a:rPr lang="sk-SK" b="1" dirty="0"/>
              <a:t> </a:t>
            </a:r>
            <a:r>
              <a:rPr lang="sk-SK" b="1" dirty="0" smtClean="0"/>
              <a:t>  </a:t>
            </a:r>
          </a:p>
          <a:p>
            <a:r>
              <a:rPr lang="sk-SK" b="1" dirty="0" smtClean="0"/>
              <a:t>Charakterizuj postavy. </a:t>
            </a:r>
          </a:p>
          <a:p>
            <a:endParaRPr lang="sk-SK" b="1" dirty="0"/>
          </a:p>
          <a:p>
            <a:r>
              <a:rPr lang="sk-SK" b="1" dirty="0" smtClean="0"/>
              <a:t> Aké poučenie z rozprávky vyplýva?</a:t>
            </a: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300</Words>
  <Application>Microsoft Office PowerPoint</Application>
  <PresentationFormat>Prezentácia na obrazovke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Motív Office</vt:lpstr>
      <vt:lpstr>ČITATEĽSKÁ GRAMOTNOSŤ</vt:lpstr>
      <vt:lpstr>I. oddelenie školského internátu</vt:lpstr>
      <vt:lpstr>TEMATICKÁ OBLASŤ VÝCHOVY</vt:lpstr>
      <vt:lpstr>CIELE</vt:lpstr>
      <vt:lpstr>ORGANIZÁCIA A FORMA </vt:lpstr>
      <vt:lpstr>METODICKÝ POSTUP</vt:lpstr>
      <vt:lpstr>HLAVNÁ ČASŤ</vt:lpstr>
      <vt:lpstr>A) Oboznamovacia časť </vt:lpstr>
      <vt:lpstr>B) Overovacia časť  PL 1</vt:lpstr>
      <vt:lpstr>B) Overovacia časť  PL 2</vt:lpstr>
      <vt:lpstr>B) Overovacia časť PL 3 </vt:lpstr>
      <vt:lpstr>B) Overovacia časť  PL 4</vt:lpstr>
      <vt:lpstr>Záverečná časť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Čitateľská gramotnosť</dc:title>
  <dc:creator>ASUSS</dc:creator>
  <cp:lastModifiedBy>Owner</cp:lastModifiedBy>
  <cp:revision>20</cp:revision>
  <dcterms:created xsi:type="dcterms:W3CDTF">2017-04-19T14:37:47Z</dcterms:created>
  <dcterms:modified xsi:type="dcterms:W3CDTF">2017-05-15T07:44:14Z</dcterms:modified>
</cp:coreProperties>
</file>