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7" r:id="rId2"/>
    <p:sldId id="281" r:id="rId3"/>
    <p:sldId id="259" r:id="rId4"/>
    <p:sldId id="260" r:id="rId5"/>
    <p:sldId id="261" r:id="rId6"/>
    <p:sldId id="282" r:id="rId7"/>
    <p:sldId id="283" r:id="rId8"/>
    <p:sldId id="263" r:id="rId9"/>
    <p:sldId id="265" r:id="rId10"/>
    <p:sldId id="266" r:id="rId11"/>
    <p:sldId id="284" r:id="rId12"/>
    <p:sldId id="267" r:id="rId13"/>
    <p:sldId id="268" r:id="rId14"/>
    <p:sldId id="269" r:id="rId15"/>
    <p:sldId id="285" r:id="rId16"/>
    <p:sldId id="270" r:id="rId17"/>
    <p:sldId id="271" r:id="rId18"/>
    <p:sldId id="272" r:id="rId19"/>
    <p:sldId id="273" r:id="rId20"/>
    <p:sldId id="274" r:id="rId21"/>
    <p:sldId id="276" r:id="rId22"/>
    <p:sldId id="279" r:id="rId2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808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B0E25-83EA-43A6-BCA3-87BBF1C3BBDB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5691A-4FA2-427F-8ED1-82724E264A38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12889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cxnSp>
        <p:nvCxnSpPr>
          <p:cNvPr id="8" name="Rovná spojnic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ovná spojnic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dátumu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obsah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6" name="Zástupný symbol päty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cxnSp>
        <p:nvCxnSpPr>
          <p:cNvPr id="7" name="Rovná spojnic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2" name="Zástupný symbol obsah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34" name="Zástupný symbol obsah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cxnSp>
        <p:nvCxnSpPr>
          <p:cNvPr id="10" name="Rovná spojnic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ovná spojnic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obsah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textu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4" name="Zástupný symbol dátumu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311367-08E5-48B0-AF88-29B9C2B884AE}" type="datetimeFigureOut">
              <a:rPr lang="sk-SK" smtClean="0"/>
              <a:pPr/>
              <a:t>11. 2. 2017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6E12204-BACF-4E14-9857-1CECF40FC8C7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5" name="Zástupný symbol nadpisu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16216" y="476672"/>
            <a:ext cx="2301882" cy="2304256"/>
          </a:xfrm>
        </p:spPr>
        <p:txBody>
          <a:bodyPr>
            <a:noAutofit/>
          </a:bodyPr>
          <a:lstStyle/>
          <a:p>
            <a:r>
              <a:rPr lang="sk-SK" sz="2400" spc="0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SPOJENÁ  ŠKOLA INTERNÁTNA BYTČA</a:t>
            </a:r>
            <a:endParaRPr lang="sk-SK" sz="2400" spc="0" dirty="0">
              <a:ln w="12700">
                <a:solidFill>
                  <a:schemeClr val="bg2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629400" y="3140968"/>
            <a:ext cx="2057400" cy="2878832"/>
          </a:xfrm>
        </p:spPr>
        <p:txBody>
          <a:bodyPr>
            <a:normAutofit fontScale="70000" lnSpcReduction="20000"/>
          </a:bodyPr>
          <a:lstStyle/>
          <a:p>
            <a:r>
              <a:rPr lang="sk-SK" sz="3600" b="1" dirty="0" smtClean="0">
                <a:ln w="12700">
                  <a:solidFill>
                    <a:srgbClr val="FFC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Finančná gramotnosť</a:t>
            </a:r>
          </a:p>
          <a:p>
            <a:endParaRPr lang="sk-SK" sz="3600" b="1" dirty="0" smtClean="0">
              <a:ln w="12700">
                <a:solidFill>
                  <a:srgbClr val="FFC000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sk-SK" sz="1800" b="1" dirty="0" smtClean="0">
                <a:ln w="12700">
                  <a:solidFill>
                    <a:srgbClr val="FFC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ŠKD ( 2.oddelenie</a:t>
            </a:r>
            <a:r>
              <a:rPr lang="en-US" sz="1800" b="1" dirty="0" smtClean="0">
                <a:ln w="12700">
                  <a:solidFill>
                    <a:srgbClr val="FFC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r>
              <a:rPr lang="sk-SK" sz="1800" b="1" dirty="0" smtClean="0">
                <a:ln w="12700">
                  <a:solidFill>
                    <a:srgbClr val="FFC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sk-SK" sz="1800" b="1" dirty="0" smtClean="0">
                <a:ln w="12700">
                  <a:solidFill>
                    <a:srgbClr val="FFC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2016/2017</a:t>
            </a:r>
            <a:endParaRPr lang="sk-SK" sz="1800" b="1" dirty="0">
              <a:ln w="12700">
                <a:solidFill>
                  <a:srgbClr val="FFC000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487344" y="496144"/>
            <a:ext cx="2301882" cy="2304256"/>
          </a:xfrm>
          <a:prstGeom prst="rect">
            <a:avLst/>
          </a:prstGeom>
          <a:ln w="6350" cap="rnd">
            <a:noFill/>
          </a:ln>
        </p:spPr>
        <p:txBody>
          <a:bodyPr vert="horz" lIns="91440" t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1800" b="1" kern="1200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sk-SK" sz="2400" spc="0" dirty="0" smtClean="0">
                <a:ln w="12700">
                  <a:solidFill>
                    <a:schemeClr val="bg2"/>
                  </a:solidFill>
                  <a:prstDash val="solid"/>
                </a:ln>
                <a:solidFill>
                  <a:srgbClr val="FFC000"/>
                </a:solidFill>
                <a:latin typeface="Constantia" panose="02030602050306030303" pitchFamily="18" charset="0"/>
              </a:rPr>
              <a:t>SPOJENÁ  ŠKOLA INTERNÁTNA BYTČA</a:t>
            </a:r>
            <a:endParaRPr lang="sk-SK" sz="2400" spc="0" dirty="0">
              <a:ln w="12700">
                <a:solidFill>
                  <a:schemeClr val="bg2"/>
                </a:solidFill>
                <a:prstDash val="solid"/>
              </a:ln>
              <a:solidFill>
                <a:srgbClr val="FFC000"/>
              </a:solidFill>
              <a:latin typeface="Constantia" panose="02030602050306030303" pitchFamily="18" charset="0"/>
            </a:endParaRPr>
          </a:p>
        </p:txBody>
      </p:sp>
      <p:sp>
        <p:nvSpPr>
          <p:cNvPr id="8" name="Zástupný symbol textu 3"/>
          <p:cNvSpPr txBox="1">
            <a:spLocks/>
          </p:cNvSpPr>
          <p:nvPr/>
        </p:nvSpPr>
        <p:spPr>
          <a:xfrm>
            <a:off x="6600528" y="3160440"/>
            <a:ext cx="2057400" cy="2878832"/>
          </a:xfrm>
          <a:prstGeom prst="rect">
            <a:avLst/>
          </a:prstGeom>
        </p:spPr>
        <p:txBody>
          <a:bodyPr vert="horz" anchor="t" anchorCtr="0">
            <a:normAutofit fontScale="70000" lnSpcReduction="20000"/>
            <a:scene3d>
              <a:camera prst="orthographicFront"/>
              <a:lightRig rig="threePt" dir="t"/>
            </a:scene3d>
            <a:flatTx/>
          </a:bodyPr>
          <a:lstStyle>
            <a:lvl1pPr marL="0" indent="0" algn="l" rtl="0" eaLnBrk="1" latinLnBrk="0" hangingPunct="1">
              <a:lnSpc>
                <a:spcPct val="125000"/>
              </a:lnSpc>
              <a:spcBef>
                <a:spcPts val="600"/>
              </a:spcBef>
              <a:spcAft>
                <a:spcPts val="1000"/>
              </a:spcAft>
              <a:buClr>
                <a:schemeClr val="accent2"/>
              </a:buClr>
              <a:buSzPct val="85000"/>
              <a:buFontTx/>
              <a:buNone/>
              <a:defRPr kumimoji="0" sz="16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3600" b="1" dirty="0" smtClean="0">
                <a:ln w="12700">
                  <a:solidFill>
                    <a:srgbClr val="FFC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Finančná gramotnosť</a:t>
            </a:r>
          </a:p>
          <a:p>
            <a:endParaRPr lang="sk-SK" sz="3600" b="1" dirty="0" smtClean="0">
              <a:ln w="12700">
                <a:solidFill>
                  <a:srgbClr val="FFC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1800" b="1" dirty="0" smtClean="0">
                <a:ln w="12700">
                  <a:solidFill>
                    <a:srgbClr val="FFC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ŠKD ( 2.oddelenie</a:t>
            </a:r>
            <a:r>
              <a:rPr lang="en-US" sz="1800" b="1" dirty="0" smtClean="0">
                <a:ln w="12700">
                  <a:solidFill>
                    <a:srgbClr val="FFC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sk-SK" sz="1800" b="1" dirty="0" smtClean="0">
                <a:ln w="12700">
                  <a:solidFill>
                    <a:srgbClr val="FFC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sk-SK" sz="1800" b="1" dirty="0" smtClean="0">
                <a:ln w="12700">
                  <a:solidFill>
                    <a:srgbClr val="FFC0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2016/2017</a:t>
            </a:r>
            <a:endParaRPr lang="sk-SK" sz="1800" b="1" dirty="0">
              <a:ln w="12700">
                <a:solidFill>
                  <a:srgbClr val="FFC0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Zástupný symbol obrázka 8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467544" y="692696"/>
            <a:ext cx="6019800" cy="5132040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5256584"/>
          </a:xfrm>
        </p:spPr>
        <p:txBody>
          <a:bodyPr>
            <a:normAutofit/>
          </a:bodyPr>
          <a:lstStyle/>
          <a:p>
            <a:pPr algn="ctr"/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Peniaze predstavujú určitú hodnotu a je potrebné dobre si premyslieť, ako s nimi zaobchádzať </a:t>
            </a:r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 </a:t>
            </a:r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za čo ich vymeniť.</a:t>
            </a:r>
            <a:endParaRPr lang="sk-SK" b="1" spc="0" dirty="0">
              <a:ln w="12700">
                <a:solidFill>
                  <a:srgbClr val="FFC000"/>
                </a:solidFill>
                <a:prstDash val="solid"/>
              </a:ln>
              <a:solidFill>
                <a:schemeClr val="tx2">
                  <a:lumMod val="9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580856"/>
          </a:xfrm>
        </p:spPr>
        <p:txBody>
          <a:bodyPr>
            <a:normAutofit fontScale="90000"/>
          </a:bodyPr>
          <a:lstStyle/>
          <a:p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VÝDAVKY – V domácnosti sú to platby za tovary a služby, vrátane stálych výdavkov a premenných nákladov.</a:t>
            </a:r>
            <a:b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FINANČNÉ CIELE – Výsledky snaženia jedinca, prostredníctvom ktorých dosiahne žiadané ekonomické uspokojenie.</a:t>
            </a:r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160913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68488"/>
          </a:xfrm>
        </p:spPr>
        <p:txBody>
          <a:bodyPr anchor="t">
            <a:normAutofit/>
          </a:bodyPr>
          <a:lstStyle/>
          <a:p>
            <a:r>
              <a:rPr lang="sk-SK" sz="32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Oboznámenie sa s postupom pri práci – využívanie techniky </a:t>
            </a:r>
            <a:r>
              <a:rPr lang="sk-SK" sz="32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FROTÁŽ.                    </a:t>
            </a:r>
            <a:r>
              <a:rPr lang="sk-SK" sz="20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Frotáž</a:t>
            </a:r>
            <a:r>
              <a:rPr lang="sk-SK" sz="20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0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 </a:t>
            </a:r>
            <a:r>
              <a:rPr lang="sk-SK" sz="20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umelecká technika kopírovania reliéfnej štruktúry na papier. </a:t>
            </a:r>
            <a:r>
              <a:rPr lang="sk-SK" sz="20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20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k-SK" sz="20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Princíp </a:t>
            </a:r>
            <a:r>
              <a:rPr lang="sk-SK" sz="20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spočíva v priložení papiera na reliéf. Rovnomerným prechádzaním </a:t>
            </a:r>
            <a:r>
              <a:rPr lang="sk-SK" sz="20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mäkkej </a:t>
            </a:r>
            <a:r>
              <a:rPr lang="sk-SK" sz="20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ceruzy </a:t>
            </a:r>
            <a:r>
              <a:rPr lang="sk-SK" sz="20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celej </a:t>
            </a:r>
            <a:r>
              <a:rPr lang="sk-SK" sz="20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ploche zakrytého reliéfu získame jeho odtlačok.</a:t>
            </a:r>
            <a:r>
              <a:rPr lang="sk-SK" sz="3200" b="1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k-SK" sz="3200" b="1" spc="0" dirty="0">
              <a:ln w="12700">
                <a:solidFill>
                  <a:srgbClr val="FFC000"/>
                </a:solidFill>
                <a:prstDash val="solid"/>
              </a:ln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1143000" y="2852936"/>
            <a:ext cx="6857999" cy="3096344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440160"/>
          </a:xfrm>
        </p:spPr>
        <p:txBody>
          <a:bodyPr>
            <a:normAutofit/>
          </a:bodyPr>
          <a:lstStyle/>
          <a:p>
            <a:pPr algn="ctr"/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Tvorivá činnosť detí</a:t>
            </a:r>
            <a:b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32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Obkresľovanie, strihanie a lepenie mincí</a:t>
            </a:r>
            <a:endParaRPr lang="sk-SK" sz="3200" b="1" spc="0" dirty="0">
              <a:ln w="12700">
                <a:solidFill>
                  <a:srgbClr val="FFC000"/>
                </a:solidFill>
                <a:prstDash val="solid"/>
              </a:ln>
              <a:solidFill>
                <a:schemeClr val="tx2">
                  <a:lumMod val="9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Zástupný symbol obsahu 10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56921"/>
            <a:ext cx="4059238" cy="2706158"/>
          </a:xfrm>
        </p:spPr>
      </p:pic>
      <p:pic>
        <p:nvPicPr>
          <p:cNvPr id="12" name="Zástupný symbol obsahu 11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6064" y="2678832"/>
            <a:ext cx="4572000" cy="3048000"/>
          </a:xfrm>
        </p:spPr>
      </p:pic>
    </p:spTree>
  </p:cSld>
  <p:clrMapOvr>
    <a:masterClrMapping/>
  </p:clrMapOvr>
  <p:transition spd="slow" advTm="10000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sk-SK" b="1" spc="0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Tvorivá činnosť detí</a:t>
            </a:r>
            <a:br>
              <a:rPr lang="sk-SK" b="1" spc="0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32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Obkresľovanie, strihanie a lepenie </a:t>
            </a:r>
            <a:r>
              <a:rPr lang="sk-SK" sz="3200" b="1" spc="0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mincí</a:t>
            </a:r>
            <a:endParaRPr lang="sk-SK" sz="3200" b="1" spc="0" dirty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94" y="1916832"/>
            <a:ext cx="4059238" cy="2706158"/>
          </a:xfrm>
        </p:spPr>
      </p:pic>
      <p:pic>
        <p:nvPicPr>
          <p:cNvPr id="4" name="Zástupný symbol obsahu 3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269911"/>
            <a:ext cx="4059238" cy="2706158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9629" y="476672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sk-SK" b="1" spc="0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Tvorivá činnosť detí</a:t>
            </a:r>
            <a:r>
              <a:rPr lang="sk-SK" sz="3200" b="1" spc="0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3200" b="1" spc="0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3200" b="1" spc="0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Obkresľovanie, strihanie a lepenie mincí</a:t>
            </a:r>
            <a:endParaRPr lang="sk-SK" sz="3200" dirty="0"/>
          </a:p>
        </p:txBody>
      </p:sp>
      <p:pic>
        <p:nvPicPr>
          <p:cNvPr id="5" name="Zástupný symbol obsahu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29" y="2348880"/>
            <a:ext cx="4674418" cy="3116278"/>
          </a:xfrm>
        </p:spPr>
      </p:pic>
      <p:pic>
        <p:nvPicPr>
          <p:cNvPr id="6" name="Zástupný symbol obsahu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30080" y="2750840"/>
            <a:ext cx="4572000" cy="3048000"/>
          </a:xfrm>
        </p:spPr>
      </p:pic>
    </p:spTree>
    <p:extLst>
      <p:ext uri="{BB962C8B-B14F-4D97-AF65-F5344CB8AC3E}">
        <p14:creationId xmlns="" xmlns:p14="http://schemas.microsoft.com/office/powerpoint/2010/main" val="293717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0456"/>
          </a:xfrm>
        </p:spPr>
        <p:txBody>
          <a:bodyPr>
            <a:normAutofit/>
          </a:bodyPr>
          <a:lstStyle/>
          <a:p>
            <a:pPr algn="ctr"/>
            <a:r>
              <a:rPr lang="sk-SK" sz="2400" b="1" spc="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„Bohatý je každý, kto dokáže hospodáriť s tým, čo </a:t>
            </a:r>
            <a:r>
              <a:rPr lang="sk-SK" sz="2400" b="1" spc="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má.</a:t>
            </a:r>
            <a:r>
              <a:rPr lang="en-US" sz="2400" b="1" spc="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”</a:t>
            </a:r>
            <a:r>
              <a:rPr lang="sk-SK" sz="2400" b="1" spc="0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2400" b="1" spc="0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1200" b="1" spc="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JOHAN WOLFGANG VON GOETHE</a:t>
            </a:r>
            <a:br>
              <a:rPr lang="sk-SK" sz="1200" b="1" spc="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000" b="1" spc="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Plánovanie a hospodárenie s peniazmi.</a:t>
            </a:r>
            <a:r>
              <a:rPr lang="sk-SK" sz="2000" b="1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sk-SK" sz="20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 nákupe uplatniť zodpovedné rozhodovanie, primerané veku.</a:t>
            </a:r>
            <a:r>
              <a:rPr lang="sk-SK" sz="2000" b="1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2000" b="1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sz="2000" b="1" spc="0" dirty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Zástupný symbol obsahu 1"/>
          <p:cNvSpPr>
            <a:spLocks noGrp="1"/>
          </p:cNvSpPr>
          <p:nvPr>
            <p:ph sz="half" idx="1"/>
          </p:nvPr>
        </p:nvSpPr>
        <p:spPr>
          <a:xfrm>
            <a:off x="457200" y="2564904"/>
            <a:ext cx="4059936" cy="3531096"/>
          </a:xfrm>
        </p:spPr>
        <p:txBody>
          <a:bodyPr>
            <a:normAutofit/>
          </a:bodyPr>
          <a:lstStyle/>
          <a:p>
            <a:r>
              <a:rPr lang="sk-SK" sz="20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Čo všetko nás ovplyvňuje pri nakupovaní?</a:t>
            </a:r>
          </a:p>
          <a:p>
            <a:pPr>
              <a:buFontTx/>
              <a:buChar char="-"/>
            </a:pPr>
            <a:r>
              <a:rPr lang="sk-SK" sz="20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cena výrobku</a:t>
            </a:r>
          </a:p>
          <a:p>
            <a:pPr>
              <a:buFontTx/>
              <a:buChar char="-"/>
            </a:pPr>
            <a:r>
              <a:rPr lang="sk-SK" sz="2000" b="1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sk-SK" sz="20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opularita výrobku</a:t>
            </a:r>
          </a:p>
          <a:p>
            <a:pPr>
              <a:buFontTx/>
              <a:buChar char="-"/>
            </a:pPr>
            <a:r>
              <a:rPr lang="sk-SK" sz="2000" b="1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sk-SK" sz="20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eklama</a:t>
            </a:r>
          </a:p>
          <a:p>
            <a:pPr>
              <a:buFontTx/>
              <a:buChar char="-"/>
            </a:pPr>
            <a:r>
              <a:rPr lang="sk-SK" sz="2000" b="1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sk-SK" sz="20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kcia na tovar</a:t>
            </a:r>
          </a:p>
          <a:p>
            <a:pPr>
              <a:buFontTx/>
              <a:buChar char="-"/>
            </a:pPr>
            <a:r>
              <a:rPr lang="sk-SK" sz="2000" b="1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r>
              <a:rPr lang="sk-SK" sz="20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zhľad výrobku</a:t>
            </a:r>
          </a:p>
          <a:p>
            <a:pPr>
              <a:buFontTx/>
              <a:buChar char="-"/>
            </a:pPr>
            <a:r>
              <a:rPr lang="sk-SK" sz="20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potreba, dôležitosť výrobku</a:t>
            </a:r>
          </a:p>
          <a:p>
            <a:pPr>
              <a:buFontTx/>
              <a:buChar char="-"/>
            </a:pPr>
            <a:r>
              <a:rPr lang="sk-SK" sz="2000" b="1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</a:t>
            </a:r>
            <a:r>
              <a:rPr lang="sk-SK" sz="20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inančné možnosti</a:t>
            </a:r>
          </a:p>
          <a:p>
            <a:pPr>
              <a:buFontTx/>
              <a:buChar char="-"/>
            </a:pPr>
            <a:endParaRPr lang="sk-SK" sz="2000" b="1" dirty="0" smtClean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0" indent="0">
              <a:buNone/>
            </a:pPr>
            <a:endParaRPr lang="sk-SK" sz="2000" b="1" dirty="0" smtClean="0"/>
          </a:p>
          <a:p>
            <a:pPr marL="0" indent="0">
              <a:buNone/>
            </a:pPr>
            <a:endParaRPr lang="sk-SK" sz="2000" b="1" dirty="0" smtClean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24944"/>
            <a:ext cx="4059238" cy="2417570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400" b="1" spc="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Nakupovanie základných potravín.</a:t>
            </a:r>
            <a:br>
              <a:rPr lang="sk-SK" sz="2400" b="1" spc="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400" b="1" spc="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Čo potrebujeme a podľa našich finančných možností môžeme nakúpiť.</a:t>
            </a:r>
            <a:endParaRPr lang="sk-SK" sz="2400" b="1" spc="0" dirty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1613" y="2286000"/>
            <a:ext cx="4572000" cy="3048000"/>
          </a:xfrm>
        </p:spPr>
      </p:pic>
      <p:pic>
        <p:nvPicPr>
          <p:cNvPr id="9" name="Zástupný symbol obsahu 8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56921"/>
            <a:ext cx="4059238" cy="2706158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712968" cy="1872208"/>
          </a:xfrm>
        </p:spPr>
        <p:txBody>
          <a:bodyPr>
            <a:normAutofit/>
          </a:bodyPr>
          <a:lstStyle/>
          <a:p>
            <a:pPr algn="ctr"/>
            <a:r>
              <a:rPr lang="sk-SK" sz="2400" b="1" spc="0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Nakupovanie základných potravín.</a:t>
            </a:r>
            <a:br>
              <a:rPr lang="sk-SK" sz="2400" b="1" spc="0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400" b="1" spc="0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Čo potrebujeme a podľa našich finančných možností môžeme nakúpiť.</a:t>
            </a: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5004048" y="2456647"/>
            <a:ext cx="3600400" cy="2706432"/>
          </a:xfrm>
        </p:spPr>
      </p:pic>
      <p:pic>
        <p:nvPicPr>
          <p:cNvPr id="8" name="Zástupný symbol obsahu 7"/>
          <p:cNvPicPr>
            <a:picLocks noGrp="1" noChangeAspect="1"/>
          </p:cNvPicPr>
          <p:nvPr>
            <p:ph sz="half" idx="1"/>
          </p:nvPr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261"/>
          <a:stretch/>
        </p:blipFill>
        <p:spPr>
          <a:xfrm>
            <a:off x="457199" y="2456921"/>
            <a:ext cx="4325483" cy="2706158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20416"/>
          </a:xfrm>
        </p:spPr>
        <p:txBody>
          <a:bodyPr>
            <a:normAutofit/>
          </a:bodyPr>
          <a:lstStyle/>
          <a:p>
            <a:pPr algn="ctr"/>
            <a:r>
              <a:rPr lang="sk-SK" sz="2400" b="1" spc="0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Nakupovanie základných potravín.</a:t>
            </a:r>
            <a:br>
              <a:rPr lang="sk-SK" sz="2400" b="1" spc="0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400" b="1" spc="0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Čo potrebujeme a podľa našich finančných možností môžeme nakúpiť.</a:t>
            </a:r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56921"/>
            <a:ext cx="4059238" cy="2706158"/>
          </a:xfrm>
        </p:spPr>
      </p:pic>
      <p:pic>
        <p:nvPicPr>
          <p:cNvPr id="8" name="Zástupný symbol obsahu 7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56921"/>
            <a:ext cx="4059238" cy="2706158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248472"/>
          </a:xfrm>
        </p:spPr>
        <p:txBody>
          <a:bodyPr>
            <a:normAutofit/>
          </a:bodyPr>
          <a:lstStyle/>
          <a:p>
            <a:r>
              <a:rPr lang="sk-SK" sz="32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ročník </a:t>
            </a:r>
            <a:r>
              <a:rPr lang="sk-SK" sz="32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sk-SK" sz="32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var. - 1 žiak </a:t>
            </a:r>
          </a:p>
          <a:p>
            <a:r>
              <a:rPr lang="sk-SK" sz="32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ročník </a:t>
            </a:r>
            <a:r>
              <a:rPr lang="sk-SK" sz="32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sk-SK" sz="32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var. - 1 žiak</a:t>
            </a:r>
          </a:p>
          <a:p>
            <a:r>
              <a:rPr lang="sk-SK" sz="32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 ročník A var. - 2 žiaci</a:t>
            </a:r>
          </a:p>
          <a:p>
            <a:r>
              <a:rPr lang="sk-SK" sz="32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sk-SK" sz="32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ročník </a:t>
            </a:r>
            <a:r>
              <a:rPr lang="sk-SK" sz="32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</a:t>
            </a:r>
            <a:r>
              <a:rPr lang="sk-SK" sz="32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var. - 2 žiaci</a:t>
            </a:r>
          </a:p>
          <a:p>
            <a:r>
              <a:rPr lang="sk-SK" sz="32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sk-SK" sz="32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ročník B1 var. - 1 žiak</a:t>
            </a:r>
          </a:p>
          <a:p>
            <a:r>
              <a:rPr lang="sk-SK" sz="3200" b="1" dirty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r>
              <a:rPr lang="sk-SK" sz="32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ročník B1 var. - 1 žiak</a:t>
            </a:r>
          </a:p>
          <a:p>
            <a:r>
              <a:rPr lang="sk-SK" sz="32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6. ročník  B1 var. – 1 žiak</a:t>
            </a:r>
          </a:p>
          <a:p>
            <a:endParaRPr lang="sk-SK" sz="7200" b="1" dirty="0" smtClean="0">
              <a:ln w="12700">
                <a:solidFill>
                  <a:srgbClr val="FFC000"/>
                </a:solidFill>
                <a:prstDash val="solid"/>
              </a:ln>
              <a:solidFill>
                <a:schemeClr val="tx2">
                  <a:lumMod val="9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442" y="548680"/>
            <a:ext cx="8229600" cy="1152128"/>
          </a:xfrm>
        </p:spPr>
        <p:txBody>
          <a:bodyPr>
            <a:noAutofit/>
          </a:bodyPr>
          <a:lstStyle/>
          <a:p>
            <a:pPr algn="ctr"/>
            <a:r>
              <a:rPr lang="sk-SK" sz="32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Oddelenie ŠKD</a:t>
            </a:r>
            <a:br>
              <a:rPr lang="sk-SK" sz="32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32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Počet detí</a:t>
            </a:r>
            <a:r>
              <a:rPr lang="en-US" sz="32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endParaRPr lang="sk-SK" sz="3200" b="1" spc="0" dirty="0" smtClean="0">
              <a:ln w="12700">
                <a:solidFill>
                  <a:srgbClr val="FFC000"/>
                </a:solidFill>
                <a:prstDash val="solid"/>
              </a:ln>
              <a:solidFill>
                <a:schemeClr val="tx2">
                  <a:lumMod val="9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5000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1404393"/>
          </a:xfrm>
        </p:spPr>
        <p:txBody>
          <a:bodyPr>
            <a:normAutofit/>
          </a:bodyPr>
          <a:lstStyle/>
          <a:p>
            <a:pPr algn="ctr"/>
            <a:r>
              <a:rPr lang="sk-SK" sz="2400" b="1" spc="0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Nakupovanie základných potravín.</a:t>
            </a:r>
            <a:br>
              <a:rPr lang="sk-SK" sz="2400" b="1" spc="0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400" b="1" spc="0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Čo potrebujeme a podľa našich finančných možností môžeme nakúpiť.</a:t>
            </a:r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56921"/>
            <a:ext cx="4059238" cy="2706158"/>
          </a:xfrm>
        </p:spPr>
      </p:pic>
      <p:pic>
        <p:nvPicPr>
          <p:cNvPr id="8" name="Zástupný symbol obsahu 7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4541822" y="1875001"/>
            <a:ext cx="4365071" cy="4016684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48408"/>
          </a:xfrm>
        </p:spPr>
        <p:txBody>
          <a:bodyPr>
            <a:normAutofit fontScale="90000"/>
          </a:bodyPr>
          <a:lstStyle/>
          <a:p>
            <a:pPr algn="ctr"/>
            <a: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27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70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270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40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2400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2700" b="1" spc="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sk-SK" sz="27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Zhrnutie získaných poznatkov – vedomostí                        ( zopakovanie, čo sme sa naučili o hospodárení s financiami</a:t>
            </a:r>
            <a:r>
              <a:rPr lang="en-US" sz="27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).</a:t>
            </a:r>
            <a:endParaRPr lang="sk-SK" sz="2700" b="1" spc="0" dirty="0">
              <a:ln w="12700">
                <a:solidFill>
                  <a:srgbClr val="FFC000"/>
                </a:solidFill>
                <a:prstDash val="solid"/>
              </a:ln>
              <a:solidFill>
                <a:schemeClr val="tx2">
                  <a:lumMod val="9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7" name="Zástupný symbol obsahu 6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176553"/>
            <a:ext cx="4059238" cy="3266894"/>
          </a:xfrm>
        </p:spPr>
      </p:pic>
      <p:pic>
        <p:nvPicPr>
          <p:cNvPr id="9" name="Zástupný symbol obsahu 8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438" y="2176553"/>
            <a:ext cx="4376042" cy="3266894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856984" cy="2276872"/>
          </a:xfrm>
        </p:spPr>
        <p:txBody>
          <a:bodyPr>
            <a:noAutofit/>
          </a:bodyPr>
          <a:lstStyle/>
          <a:p>
            <a:pPr algn="ctr"/>
            <a:r>
              <a:rPr lang="sk-SK" sz="3200" cap="none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Záver </a:t>
            </a:r>
            <a:br>
              <a:rPr lang="sk-SK" sz="3200" cap="none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3200" cap="none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sk-SK" sz="320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Odmenenie žiakov, ktorí so svojimi financiami nakladali hospodárne.</a:t>
            </a:r>
            <a:r>
              <a:rPr lang="sk-SK" sz="32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3200" cap="none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sz="3200" cap="none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6300192" y="6165304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b="1" dirty="0" smtClean="0">
                <a:solidFill>
                  <a:schemeClr val="tx2">
                    <a:lumMod val="75000"/>
                  </a:schemeClr>
                </a:solidFill>
              </a:rPr>
              <a:t>Vypracovala: Mgr. Daniela Vyšná</a:t>
            </a:r>
            <a:endParaRPr lang="sk-SK" sz="1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031716" y="2117326"/>
            <a:ext cx="5008559" cy="3615930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5404" y="1268760"/>
            <a:ext cx="2191072" cy="1315616"/>
          </a:xfrm>
        </p:spPr>
        <p:txBody>
          <a:bodyPr>
            <a:normAutofit fontScale="90000"/>
          </a:bodyPr>
          <a:lstStyle/>
          <a:p>
            <a:pPr algn="ctr"/>
            <a:r>
              <a:rPr lang="sk-SK" sz="2400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VÝCHOVNO – VZDELÁVACIA OBLASŤ</a:t>
            </a:r>
            <a:r>
              <a:rPr lang="sk-SK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2"/>
          </p:nvPr>
        </p:nvSpPr>
        <p:spPr>
          <a:xfrm>
            <a:off x="6629400" y="4077072"/>
            <a:ext cx="2263080" cy="2590800"/>
          </a:xfrm>
        </p:spPr>
        <p:txBody>
          <a:bodyPr/>
          <a:lstStyle/>
          <a:p>
            <a:r>
              <a:rPr lang="sk-SK" sz="20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PRÍPRAVA         NA VYUČOVANIE</a:t>
            </a:r>
          </a:p>
          <a:p>
            <a:endParaRPr lang="sk-SK" dirty="0"/>
          </a:p>
        </p:txBody>
      </p:sp>
      <p:pic>
        <p:nvPicPr>
          <p:cNvPr id="8" name="Zástupný symbol obrázka 10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647700"/>
            <a:ext cx="6019800" cy="5562600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vzdelávanie žiakov </a:t>
            </a: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 </a:t>
            </a: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oblasti finančnej gramotnosti formou zážitkového učenia</a:t>
            </a:r>
          </a:p>
          <a:p>
            <a:pPr>
              <a:lnSpc>
                <a:spcPct val="110000"/>
              </a:lnSpc>
            </a:pP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poznávanie  euro mincí a euro bankoviek</a:t>
            </a:r>
          </a:p>
          <a:p>
            <a:pPr>
              <a:lnSpc>
                <a:spcPct val="110000"/>
              </a:lnSpc>
            </a:pP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spoznať  </a:t>
            </a: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nominálnu hodnotu peňazí </a:t>
            </a:r>
          </a:p>
          <a:p>
            <a:pPr>
              <a:lnSpc>
                <a:spcPct val="110000"/>
              </a:lnSpc>
            </a:pP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plánovanie a </a:t>
            </a: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hospodárenie  </a:t>
            </a: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 financiami</a:t>
            </a:r>
          </a:p>
          <a:p>
            <a:pPr>
              <a:lnSpc>
                <a:spcPct val="110000"/>
              </a:lnSpc>
            </a:pP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osvojiť </a:t>
            </a: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si</a:t>
            </a: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čo znamená žiť hospodárne</a:t>
            </a:r>
          </a:p>
          <a:p>
            <a:pPr>
              <a:lnSpc>
                <a:spcPct val="110000"/>
              </a:lnSpc>
            </a:pP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 nákupe uplatniť  zodpovedné </a:t>
            </a: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rozhodovanie, primerané </a:t>
            </a: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veku</a:t>
            </a:r>
            <a:endParaRPr lang="sk-SK" sz="2800" b="1" dirty="0" smtClean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54968"/>
          </a:xfrm>
        </p:spPr>
        <p:txBody>
          <a:bodyPr>
            <a:normAutofit/>
          </a:bodyPr>
          <a:lstStyle/>
          <a:p>
            <a:pPr algn="ctr"/>
            <a:r>
              <a:rPr lang="sk-SK" sz="32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CIELE</a:t>
            </a:r>
            <a:br>
              <a:rPr lang="sk-SK" sz="32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sz="3200" b="1" spc="0" dirty="0">
              <a:ln w="12700">
                <a:solidFill>
                  <a:srgbClr val="FFC000"/>
                </a:solidFill>
                <a:prstDash val="solid"/>
              </a:ln>
              <a:solidFill>
                <a:schemeClr val="tx2">
                  <a:lumMod val="9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611560" y="3645024"/>
            <a:ext cx="1440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k-SK" sz="3200" dirty="0" smtClean="0">
              <a:solidFill>
                <a:srgbClr val="FFFF00"/>
              </a:solidFill>
            </a:endParaRPr>
          </a:p>
          <a:p>
            <a:pPr algn="ctr"/>
            <a:endParaRPr lang="sk-SK" dirty="0" smtClean="0">
              <a:solidFill>
                <a:srgbClr val="FFFF00"/>
              </a:solidFill>
            </a:endParaRPr>
          </a:p>
          <a:p>
            <a:pPr>
              <a:buFontTx/>
              <a:buChar char="-"/>
            </a:pPr>
            <a:endParaRPr lang="sk-SK" b="1" dirty="0" smtClean="0">
              <a:solidFill>
                <a:schemeClr val="bg1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323528" y="260648"/>
            <a:ext cx="216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k-SK" sz="54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5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buSzPct val="150000"/>
              <a:buFont typeface="Arial" panose="020B0604020202020204" pitchFamily="34" charset="0"/>
              <a:buChar char="•"/>
            </a:pPr>
            <a:r>
              <a:rPr lang="sk-SK" sz="56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Príprava pomôcok</a:t>
            </a:r>
          </a:p>
          <a:p>
            <a:pPr>
              <a:lnSpc>
                <a:spcPct val="120000"/>
              </a:lnSpc>
              <a:buSzPct val="150000"/>
              <a:buFont typeface="Arial" panose="020B0604020202020204" pitchFamily="34" charset="0"/>
              <a:buChar char="•"/>
            </a:pPr>
            <a:r>
              <a:rPr lang="sk-SK" sz="56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Oboznámenie sa s témou</a:t>
            </a:r>
          </a:p>
          <a:p>
            <a:pPr>
              <a:lnSpc>
                <a:spcPct val="120000"/>
              </a:lnSpc>
              <a:buSzPct val="150000"/>
              <a:buFont typeface="Arial" panose="020B0604020202020204" pitchFamily="34" charset="0"/>
              <a:buChar char="•"/>
            </a:pPr>
            <a:r>
              <a:rPr lang="sk-SK" sz="56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Získavanie poznatkov z literatúry a internetu</a:t>
            </a:r>
          </a:p>
          <a:p>
            <a:pPr>
              <a:lnSpc>
                <a:spcPct val="120000"/>
              </a:lnSpc>
              <a:buSzPct val="150000"/>
              <a:buFont typeface="Arial" panose="020B0604020202020204" pitchFamily="34" charset="0"/>
              <a:buChar char="•"/>
            </a:pPr>
            <a:r>
              <a:rPr lang="sk-SK" sz="56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Oboznámenie sa s postupom pri práci</a:t>
            </a:r>
          </a:p>
          <a:p>
            <a:pPr>
              <a:lnSpc>
                <a:spcPct val="120000"/>
              </a:lnSpc>
              <a:buSzPct val="150000"/>
              <a:buFont typeface="Arial" panose="020B0604020202020204" pitchFamily="34" charset="0"/>
              <a:buChar char="•"/>
            </a:pPr>
            <a:r>
              <a:rPr lang="sk-SK" sz="56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Tvorivá činnosť detí</a:t>
            </a:r>
          </a:p>
          <a:p>
            <a:pPr>
              <a:lnSpc>
                <a:spcPct val="120000"/>
              </a:lnSpc>
              <a:buSzPct val="150000"/>
              <a:buFont typeface="Arial" panose="020B0604020202020204" pitchFamily="34" charset="0"/>
              <a:buChar char="•"/>
            </a:pPr>
            <a:r>
              <a:rPr lang="sk-SK" sz="56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Zhrnutie získaných poznatkov – vedomostí        (zopakovanie, čo sme sa naučili o hospodárení s financiami</a:t>
            </a:r>
            <a:r>
              <a:rPr lang="en-US" sz="56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sk-SK" sz="5600" b="1" dirty="0" smtClean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buSzPct val="150000"/>
              <a:buFont typeface="Arial" panose="020B0604020202020204" pitchFamily="34" charset="0"/>
              <a:buChar char="•"/>
            </a:pPr>
            <a:r>
              <a:rPr lang="sk-SK" sz="56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Záver – odmenenie žiakov, ktorí  nakladali so svojimi financiami hospodárne</a:t>
            </a:r>
            <a:r>
              <a:rPr lang="sk-SK" sz="60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60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sz="5600" b="1" dirty="0" smtClean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l"/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41648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sk-SK" sz="3200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ORGANIZÁCIA A FORMA VÝCHOVNO – VZDELÁVACEJ ČINNOSTI</a:t>
            </a:r>
            <a:r>
              <a:rPr lang="sk-SK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dirty="0"/>
          </a:p>
        </p:txBody>
      </p:sp>
      <p:sp>
        <p:nvSpPr>
          <p:cNvPr id="6" name="BlokTextu 5"/>
          <p:cNvSpPr txBox="1"/>
          <p:nvPr/>
        </p:nvSpPr>
        <p:spPr>
          <a:xfrm>
            <a:off x="-252536" y="260648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k-SK" sz="36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-324544" y="249289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sk-SK" sz="24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20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obsahu 5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032448"/>
          </a:xfrm>
        </p:spPr>
        <p:txBody>
          <a:bodyPr>
            <a:normAutofit/>
          </a:bodyPr>
          <a:lstStyle/>
          <a:p>
            <a:r>
              <a:rPr lang="sk-SK" sz="2800" b="1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</a:t>
            </a: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ožnice, výkres, pastelky, ceruzka, lepidlo,</a:t>
            </a:r>
            <a:r>
              <a:rPr lang="sk-SK" sz="2800" b="1" dirty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sk-SK" sz="2800" b="1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euromince</a:t>
            </a:r>
            <a:endParaRPr lang="sk-SK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</a:t>
            </a:r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očítač ( Čo sú to peniaze? – video z internetu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sk-SK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</a:t>
            </a:r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račkárska - pokladňa, peniaze, potraviny, nákupný košík, nákupná taška, peňaženka</a:t>
            </a:r>
            <a:endParaRPr lang="sk-SK" dirty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3528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sz="44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sz="31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POMÔCKY</a:t>
            </a:r>
            <a:br>
              <a:rPr lang="sk-SK" sz="31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sz="3100" dirty="0">
              <a:ln w="12700">
                <a:solidFill>
                  <a:srgbClr val="FFC000"/>
                </a:solidFill>
                <a:prstDash val="solid"/>
              </a:ln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 spd="slow" advTm="20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Monika </a:t>
            </a:r>
            <a:r>
              <a:rPr lang="sk-SK" sz="2400" dirty="0" err="1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Reiterová</a:t>
            </a:r>
            <a:r>
              <a:rPr lang="sk-SK" sz="240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 – Zuzana </a:t>
            </a:r>
            <a:r>
              <a:rPr lang="sk-SK" sz="2400" dirty="0" err="1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Kosárová</a:t>
            </a:r>
            <a:r>
              <a:rPr lang="sk-SK" sz="240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 – Finančná gramotnosť pre 4. ročník základných škôl</a:t>
            </a:r>
          </a:p>
          <a:p>
            <a:r>
              <a:rPr lang="sk-SK" sz="240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http://www.mpc-edu.sk/aktuality/financna-gramotnost</a:t>
            </a:r>
          </a:p>
          <a:p>
            <a:r>
              <a:rPr lang="sk-SK" sz="240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http://www.zborovna.sk</a:t>
            </a:r>
          </a:p>
          <a:p>
            <a:r>
              <a:rPr lang="sk-SK" sz="240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http://www.dolceta.eu</a:t>
            </a:r>
          </a:p>
          <a:p>
            <a:r>
              <a:rPr lang="sk-SK" sz="240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http://www.youtube.com</a:t>
            </a:r>
          </a:p>
          <a:p>
            <a:r>
              <a:rPr lang="sk-SK" sz="240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http://www.jaslovensko.sk</a:t>
            </a:r>
          </a:p>
          <a:p>
            <a:r>
              <a:rPr lang="sk-SK" sz="2400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</a:rPr>
              <a:t>https://sk.wikipedia.org</a:t>
            </a:r>
          </a:p>
          <a:p>
            <a:endParaRPr lang="sk-SK" sz="2400" dirty="0" smtClean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sk-SK" sz="2400" dirty="0" smtClean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b="1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</a:rPr>
              <a:t>POUŽITÁ LITERATÚRA a ZDROJE</a:t>
            </a:r>
            <a:endParaRPr lang="sk-SK" sz="2800" b="1" dirty="0">
              <a:ln w="12700">
                <a:solidFill>
                  <a:srgbClr val="FFC000"/>
                </a:solidFill>
                <a:prstDash val="solid"/>
              </a:ln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Príprava pomôcok</a:t>
            </a:r>
            <a:endParaRPr lang="sk-SK" b="1" spc="0" dirty="0">
              <a:ln w="12700">
                <a:solidFill>
                  <a:srgbClr val="FFC000"/>
                </a:solidFill>
                <a:prstDash val="solid"/>
              </a:ln>
              <a:solidFill>
                <a:schemeClr val="tx2">
                  <a:lumMod val="9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400500"/>
            <a:ext cx="4034148" cy="3046193"/>
          </a:xfrm>
        </p:spPr>
      </p:pic>
      <p:pic>
        <p:nvPicPr>
          <p:cNvPr id="7" name="Obrázok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4572000" y="2400500"/>
            <a:ext cx="4379727" cy="3035074"/>
          </a:xfrm>
          <a:prstGeom prst="rect">
            <a:avLst/>
          </a:prstGeo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MINCE - kovové</a:t>
            </a:r>
            <a:endParaRPr lang="sk-SK" dirty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545360"/>
          </a:xfrm>
        </p:spPr>
        <p:txBody>
          <a:bodyPr/>
          <a:lstStyle/>
          <a:p>
            <a:pPr algn="ctr"/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Čo sú to peniaze</a:t>
            </a:r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b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sk-SK" b="1" spc="0" dirty="0" smtClean="0">
                <a:ln w="12700">
                  <a:solidFill>
                    <a:srgbClr val="FFC000"/>
                  </a:solidFill>
                  <a:prstDash val="solid"/>
                </a:ln>
                <a:solidFill>
                  <a:schemeClr val="tx2">
                    <a:lumMod val="9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Oboznámenie sa s témou</a:t>
            </a:r>
            <a:endParaRPr lang="sk-SK" b="1" spc="0" dirty="0">
              <a:ln w="12700">
                <a:solidFill>
                  <a:srgbClr val="FFC000"/>
                </a:solidFill>
                <a:prstDash val="solid"/>
              </a:ln>
              <a:solidFill>
                <a:schemeClr val="tx2">
                  <a:lumMod val="9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sk-SK" dirty="0" smtClean="0">
                <a:ln w="12700">
                  <a:solidFill>
                    <a:schemeClr val="tx2">
                      <a:lumMod val="9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BANKOVKY - papierové</a:t>
            </a:r>
            <a:endParaRPr lang="sk-SK" dirty="0">
              <a:ln w="12700">
                <a:solidFill>
                  <a:schemeClr val="tx2">
                    <a:lumMod val="90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Zástupný symbol obsahu 5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104" y="2201863"/>
            <a:ext cx="3732791" cy="3913187"/>
          </a:xfrm>
        </p:spPr>
      </p:pic>
      <p:pic>
        <p:nvPicPr>
          <p:cNvPr id="10" name="Zástupný symbol obsahu 9"/>
          <p:cNvPicPr>
            <a:picLocks noGrp="1" noChangeAspect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7620" y="2194857"/>
            <a:ext cx="3450803" cy="3920193"/>
          </a:xfrm>
        </p:spPr>
      </p:pic>
    </p:spTree>
  </p:cSld>
  <p:clrMapOvr>
    <a:masterClrMapping/>
  </p:clrMapOvr>
  <p:transition spd="slow" advTm="5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1389</TotalTime>
  <Words>410</Words>
  <Application>Microsoft Office PowerPoint</Application>
  <PresentationFormat>Prezentácia na obrazovke (4:3)</PresentationFormat>
  <Paragraphs>75</Paragraphs>
  <Slides>22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3" baseType="lpstr">
      <vt:lpstr>Papier</vt:lpstr>
      <vt:lpstr>SPOJENÁ  ŠKOLA INTERNÁTNA BYTČA</vt:lpstr>
      <vt:lpstr>Oddelenie ŠKD Počet detí:</vt:lpstr>
      <vt:lpstr> VÝCHOVNO – VZDELÁVACIA OBLASŤ </vt:lpstr>
      <vt:lpstr>CIELE </vt:lpstr>
      <vt:lpstr>ORGANIZÁCIA A FORMA VÝCHOVNO – VZDELÁVACEJ ČINNOSTI </vt:lpstr>
      <vt:lpstr>                                   POMÔCKY </vt:lpstr>
      <vt:lpstr>POUŽITÁ LITERATÚRA a ZDROJE</vt:lpstr>
      <vt:lpstr>Príprava pomôcok</vt:lpstr>
      <vt:lpstr>Čo sú to peniaze?  Oboznámenie sa s témou</vt:lpstr>
      <vt:lpstr>Peniaze predstavujú určitú hodnotu a je potrebné dobre si premyslieť, ako s nimi zaobchádzať  a za čo ich vymeniť.</vt:lpstr>
      <vt:lpstr>VÝDAVKY – V domácnosti sú to platby za tovary a služby, vrátane stálych výdavkov a premenných nákladov.  FINANČNÉ CIELE – Výsledky snaženia jedinca, prostredníctvom ktorých dosiahne žiadané ekonomické uspokojenie.</vt:lpstr>
      <vt:lpstr>Oboznámenie sa s postupom pri práci – využívanie techniky FROTÁŽ.                    Frotáž  je umelecká technika kopírovania reliéfnej štruktúry na papier.  Princíp spočíva v priložení papiera na reliéf. Rovnomerným prechádzaním  mäkkej ceruzy po celej ploche zakrytého reliéfu získame jeho odtlačok. </vt:lpstr>
      <vt:lpstr>Tvorivá činnosť detí Obkresľovanie, strihanie a lepenie mincí</vt:lpstr>
      <vt:lpstr>Tvorivá činnosť detí Obkresľovanie, strihanie a lepenie mincí</vt:lpstr>
      <vt:lpstr>Tvorivá činnosť detí Obkresľovanie, strihanie a lepenie mincí</vt:lpstr>
      <vt:lpstr>„Bohatý je každý, kto dokáže hospodáriť s tým, čo má.” JOHAN WOLFGANG VON GOETHE Plánovanie a hospodárenie s peniazmi. Pri nákupe uplatniť zodpovedné rozhodovanie, primerané veku. </vt:lpstr>
      <vt:lpstr>Nakupovanie základných potravín. Čo potrebujeme a podľa našich finančných možností môžeme nakúpiť.</vt:lpstr>
      <vt:lpstr>Nakupovanie základných potravín. Čo potrebujeme a podľa našich finančných možností môžeme nakúpiť.</vt:lpstr>
      <vt:lpstr>Nakupovanie základných potravín. Čo potrebujeme a podľa našich finančných možností môžeme nakúpiť.</vt:lpstr>
      <vt:lpstr>Nakupovanie základných potravín. Čo potrebujeme a podľa našich finančných možností môžeme nakúpiť.</vt:lpstr>
      <vt:lpstr>         Zhrnutie získaných poznatkov – vedomostí                        ( zopakovanie, čo sme sa naučili o hospodárení s financiami ).</vt:lpstr>
      <vt:lpstr>Záver   Odmenenie žiakov, ktorí so svojimi financiami nakladali hospodárne. </vt:lpstr>
    </vt:vector>
  </TitlesOfParts>
  <Company>Johnson Controls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Danielka Vyšná</dc:title>
  <dc:creator>cvysnym</dc:creator>
  <cp:lastModifiedBy>Owner</cp:lastModifiedBy>
  <cp:revision>186</cp:revision>
  <dcterms:created xsi:type="dcterms:W3CDTF">2016-01-02T14:47:39Z</dcterms:created>
  <dcterms:modified xsi:type="dcterms:W3CDTF">2017-02-11T17:13:43Z</dcterms:modified>
</cp:coreProperties>
</file>