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sldIdLst>
    <p:sldId id="256" r:id="rId2"/>
    <p:sldId id="270" r:id="rId3"/>
    <p:sldId id="257" r:id="rId4"/>
    <p:sldId id="259" r:id="rId5"/>
    <p:sldId id="260" r:id="rId6"/>
    <p:sldId id="280" r:id="rId7"/>
    <p:sldId id="329" r:id="rId8"/>
    <p:sldId id="281" r:id="rId9"/>
    <p:sldId id="271" r:id="rId10"/>
    <p:sldId id="265" r:id="rId11"/>
    <p:sldId id="313" r:id="rId12"/>
    <p:sldId id="317" r:id="rId13"/>
    <p:sldId id="318" r:id="rId14"/>
    <p:sldId id="358" r:id="rId15"/>
    <p:sldId id="314" r:id="rId16"/>
    <p:sldId id="315" r:id="rId17"/>
    <p:sldId id="320" r:id="rId18"/>
    <p:sldId id="266" r:id="rId19"/>
    <p:sldId id="322" r:id="rId20"/>
    <p:sldId id="353" r:id="rId21"/>
    <p:sldId id="323" r:id="rId22"/>
    <p:sldId id="354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352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9" r:id="rId41"/>
    <p:sldId id="328" r:id="rId42"/>
    <p:sldId id="305" r:id="rId43"/>
    <p:sldId id="306" r:id="rId44"/>
    <p:sldId id="308" r:id="rId45"/>
    <p:sldId id="307" r:id="rId4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DB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DD3-5B35-4A94-9221-4D05E088F842}" type="datetimeFigureOut">
              <a:rPr lang="sk-SK" smtClean="0"/>
              <a:t>26.10.2018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9356BA-8591-446B-B8BA-19044DF7601E}" type="slidenum">
              <a:rPr lang="sk-SK" smtClean="0"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DD3-5B35-4A94-9221-4D05E088F842}" type="datetimeFigureOut">
              <a:rPr lang="sk-SK" smtClean="0"/>
              <a:t>26.10.2018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56BA-8591-446B-B8BA-19044DF7601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DD3-5B35-4A94-9221-4D05E088F842}" type="datetimeFigureOut">
              <a:rPr lang="sk-SK" smtClean="0"/>
              <a:t>26.10.2018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56BA-8591-446B-B8BA-19044DF7601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DD3-5B35-4A94-9221-4D05E088F842}" type="datetimeFigureOut">
              <a:rPr lang="sk-SK" smtClean="0"/>
              <a:t>26.10.2018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56BA-8591-446B-B8BA-19044DF7601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DD3-5B35-4A94-9221-4D05E088F842}" type="datetimeFigureOut">
              <a:rPr lang="sk-SK" smtClean="0"/>
              <a:t>26.10.2018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56BA-8591-446B-B8BA-19044DF7601E}" type="slidenum">
              <a:rPr lang="sk-SK" smtClean="0"/>
              <a:t>‹#›</a:t>
            </a:fld>
            <a:endParaRPr lang="sk-SK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DD3-5B35-4A94-9221-4D05E088F842}" type="datetimeFigureOut">
              <a:rPr lang="sk-SK" smtClean="0"/>
              <a:t>26.10.2018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56BA-8591-446B-B8BA-19044DF7601E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DD3-5B35-4A94-9221-4D05E088F842}" type="datetimeFigureOut">
              <a:rPr lang="sk-SK" smtClean="0"/>
              <a:t>26.10.2018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56BA-8591-446B-B8BA-19044DF7601E}" type="slidenum">
              <a:rPr lang="sk-SK" smtClean="0"/>
              <a:t>‹#›</a:t>
            </a:fld>
            <a:endParaRPr lang="sk-SK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DD3-5B35-4A94-9221-4D05E088F842}" type="datetimeFigureOut">
              <a:rPr lang="sk-SK" smtClean="0"/>
              <a:t>26.10.2018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56BA-8591-446B-B8BA-19044DF7601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DD3-5B35-4A94-9221-4D05E088F842}" type="datetimeFigureOut">
              <a:rPr lang="sk-SK" smtClean="0"/>
              <a:t>26.10.2018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56BA-8591-446B-B8BA-19044DF7601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DD3-5B35-4A94-9221-4D05E088F842}" type="datetimeFigureOut">
              <a:rPr lang="sk-SK" smtClean="0"/>
              <a:t>26.10.2018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56BA-8591-446B-B8BA-19044DF7601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DD3-5B35-4A94-9221-4D05E088F842}" type="datetimeFigureOut">
              <a:rPr lang="sk-SK" smtClean="0"/>
              <a:t>26.10.2018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56BA-8591-446B-B8BA-19044DF7601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2F57DD3-5B35-4A94-9221-4D05E088F842}" type="datetimeFigureOut">
              <a:rPr lang="sk-SK" smtClean="0"/>
              <a:t>26.10.2018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F9356BA-8591-446B-B8BA-19044DF7601E}" type="slidenum">
              <a:rPr lang="sk-SK" smtClean="0"/>
              <a:t>‹#›</a:t>
            </a:fld>
            <a:endParaRPr lang="sk-SK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508" y="476672"/>
            <a:ext cx="8856984" cy="2160240"/>
          </a:xfrm>
        </p:spPr>
        <p:txBody>
          <a:bodyPr>
            <a:noAutofit/>
          </a:bodyPr>
          <a:lstStyle/>
          <a:p>
            <a:r>
              <a:rPr lang="sk-SK" sz="4400" dirty="0" smtClean="0">
                <a:effectLst/>
              </a:rPr>
              <a:t>Žiak so ŠVVP </a:t>
            </a:r>
            <a:br>
              <a:rPr lang="sk-SK" sz="4400" dirty="0" smtClean="0">
                <a:effectLst/>
              </a:rPr>
            </a:br>
            <a:r>
              <a:rPr lang="sk-SK" sz="4400" dirty="0" smtClean="0">
                <a:effectLst/>
              </a:rPr>
              <a:t>vo výchovno-vzdelávacom procese</a:t>
            </a:r>
            <a:endParaRPr lang="sk-SK" sz="4400" dirty="0">
              <a:effectLst/>
            </a:endParaRP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1069" y="3284984"/>
            <a:ext cx="2621863" cy="2234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97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/>
          <a:lstStyle/>
          <a:p>
            <a:pPr algn="l"/>
            <a:r>
              <a:rPr lang="sk-SK" sz="3200" dirty="0" smtClean="0">
                <a:effectLst/>
              </a:rPr>
              <a:t>Postup školy</a:t>
            </a:r>
            <a:endParaRPr lang="sk-SK" sz="3200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3" y="908720"/>
            <a:ext cx="8784976" cy="5760640"/>
          </a:xfrm>
        </p:spPr>
        <p:txBody>
          <a:bodyPr>
            <a:normAutofit lnSpcReduction="10000"/>
          </a:bodyPr>
          <a:lstStyle/>
          <a:p>
            <a:pPr algn="just"/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prijatí </a:t>
            </a: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žiaka so ŠVVP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rozhoduje riaditeľ školy </a:t>
            </a: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 základe: 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písomnej žiadosti zákonného zástupcu 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písomného vyjadrenia zariadenia výchovného poradenstva a prevencie</a:t>
            </a:r>
          </a:p>
          <a:p>
            <a:pPr algn="just"/>
            <a:endParaRPr lang="sk-SK" sz="1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ak už je takýto žiak žiakom školy a jeho ZZ sa prejavilo neskôr, rodičia písomne požiadajú o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zmenu formy vzdelávania </a:t>
            </a: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teda </a:t>
            </a:r>
            <a:b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 školskú integráciu </a:t>
            </a:r>
          </a:p>
          <a:p>
            <a:pPr algn="just"/>
            <a:endParaRPr lang="sk-SK" sz="1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žiaka so ZZ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nemožno integrovať bez súhlasu </a:t>
            </a: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jeho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zákonných zástupcov</a:t>
            </a:r>
          </a:p>
          <a:p>
            <a:pPr algn="just"/>
            <a:endParaRPr lang="sk-SK" sz="1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pred 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prijatím žiaka so ŠVVP musí riaditeľ zvážiť, či v škole má alebo bude môcť vytvoriť také individuálne podmienky, aké žiak </a:t>
            </a: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potrebuje</a:t>
            </a:r>
          </a:p>
          <a:p>
            <a:pPr algn="just"/>
            <a:endParaRPr lang="sk-SK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riaditeľ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nemôže odmietnuť prijať a vzdelávať žiaka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diagnostikovanými ŠVVP, ktorý do tejto školy patrí podľa miesta bydliska </a:t>
            </a:r>
          </a:p>
          <a:p>
            <a:pPr algn="just"/>
            <a:endParaRPr lang="sk-SK" sz="2200" dirty="0"/>
          </a:p>
        </p:txBody>
      </p:sp>
    </p:spTree>
    <p:extLst>
      <p:ext uri="{BB962C8B-B14F-4D97-AF65-F5344CB8AC3E}">
        <p14:creationId xmlns:p14="http://schemas.microsoft.com/office/powerpoint/2010/main" val="243660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red prijatím žiaka mu 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škola vytvorí podmienky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na vzdelávanie primerane k jeho ŠVVP </a:t>
            </a:r>
          </a:p>
          <a:p>
            <a:pPr algn="just"/>
            <a:endParaRPr lang="sk-SK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úprava podmienok vzdelávania žiaka so ŠVVP závisí od zistenia jeho špeciálnych potrieb počas odborných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vyšetrení</a:t>
            </a:r>
          </a:p>
          <a:p>
            <a:pPr algn="just"/>
            <a:endParaRPr lang="sk-SK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ak 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bežná škola vzdeláva individuálne začlenených žiakov so ŠVVP, vytvára pre nich podmienky prostredníctvom IVVP alebo prostredníctvom VP určených pre školy, ktoré vzdelávajú žiakov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 ŠVVP</a:t>
            </a:r>
          </a:p>
          <a:p>
            <a:pPr algn="just"/>
            <a:endParaRPr lang="sk-SK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triedny učiteľ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usmerňuje utváranie podmienok vzdelávania integrovaného žiaka so ŠVVP (v spolupráci s poradenským zariadením, všeobecným lekárom)</a:t>
            </a:r>
          </a:p>
          <a:p>
            <a:pPr algn="just"/>
            <a:endParaRPr lang="sk-SK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aj 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ďalší učitelia a vychovávatelia, ktorí sa budú podieľať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 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výchovno-vzdelávacom procese žiaka, sa už vopred oboznámia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 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dokumentáciou žiaka, so závermi odborných vyšetrení,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 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diagnózou  a prognózou žiaka, odporúčaniami poradenského zariadenia,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 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vzdelávacím programom podľa druhu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ZZ</a:t>
            </a:r>
          </a:p>
          <a:p>
            <a:pPr algn="just"/>
            <a:endParaRPr lang="sk-SK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riaditeľ </a:t>
            </a:r>
            <a:r>
              <a:rPr lang="sk-SK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školy 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zabezpečí podľa potreby učebné texty, kompenzačné pomôcky, technické úpravy v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triede</a:t>
            </a:r>
          </a:p>
          <a:p>
            <a:pPr algn="just"/>
            <a:endParaRPr lang="sk-SK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iaditeľ školy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vytvorí pracovné miesto špeciálneho pedagóga, prípadne asistenta učiteľa, zabezpečí spoluprácu so špeciálnym pedagógom v poradenskom zariadení</a:t>
            </a:r>
          </a:p>
        </p:txBody>
      </p:sp>
    </p:spTree>
    <p:extLst>
      <p:ext uri="{BB962C8B-B14F-4D97-AF65-F5344CB8AC3E}">
        <p14:creationId xmlns:p14="http://schemas.microsoft.com/office/powerpoint/2010/main" val="193938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3" y="404664"/>
            <a:ext cx="8784976" cy="6264696"/>
          </a:xfrm>
        </p:spPr>
        <p:txBody>
          <a:bodyPr>
            <a:normAutofit/>
          </a:bodyPr>
          <a:lstStyle/>
          <a:p>
            <a:pPr marL="0" lvl="1" indent="0" algn="just">
              <a:buNone/>
            </a:pPr>
            <a:r>
              <a:rPr lang="sk-SK" sz="2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Personálne podmienky: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riaditeľ 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školy zabezpečí pre žiaka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súlade s jeho vzdelávacím programom špeciálno-pedagogickú podporu (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individuálna logopedická intervencia, rozvoj špecifických funkcií)</a:t>
            </a:r>
          </a:p>
          <a:p>
            <a:pPr marL="0" lvl="1" indent="0" algn="just">
              <a:buNone/>
            </a:pPr>
            <a:endParaRPr lang="sk-SK" sz="2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od </a:t>
            </a:r>
            <a:r>
              <a:rPr lang="sk-SK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1. 9. 2017 platí, že ak sa na škole vzdeláva viac ako 20 žiakov so zdravotným znevýhodnením, musí na škole pôsobiť školský špeciálny pedagóg, liečebný pedagóg, školský logopéd alebo školský psychológ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sk-SK" sz="1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lvl="1" indent="0" algn="just">
              <a:buNone/>
            </a:pPr>
            <a:r>
              <a:rPr lang="sk-SK" sz="2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Priestorové podmienky: </a:t>
            </a:r>
          </a:p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súčasný trend smeruje k </a:t>
            </a:r>
            <a:r>
              <a:rPr lang="sk-SK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debariérizácii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škôl </a:t>
            </a:r>
            <a:endParaRPr lang="sk-SK" sz="2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nevyhnutné 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je upraviť prostredie v triede, aj mimo triedy </a:t>
            </a:r>
          </a:p>
          <a:p>
            <a:pPr algn="just"/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žiaka umiestniť v triede v súlade s jeho ŠVVP, prípadne zabezpečiť tiež špeciálny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nábytok</a:t>
            </a:r>
            <a:endParaRPr lang="sk-SK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67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obsahu 2"/>
          <p:cNvSpPr txBox="1">
            <a:spLocks/>
          </p:cNvSpPr>
          <p:nvPr/>
        </p:nvSpPr>
        <p:spPr>
          <a:xfrm>
            <a:off x="609600" y="4840560"/>
            <a:ext cx="8229600" cy="2548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sp>
        <p:nvSpPr>
          <p:cNvPr id="6" name="Zástupný symbol obsahu 2"/>
          <p:cNvSpPr txBox="1">
            <a:spLocks/>
          </p:cNvSpPr>
          <p:nvPr/>
        </p:nvSpPr>
        <p:spPr>
          <a:xfrm>
            <a:off x="215516" y="476672"/>
            <a:ext cx="8712968" cy="6192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sk-SK" sz="22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Materiálno-technické </a:t>
            </a:r>
            <a:r>
              <a:rPr lang="sk-SK" sz="22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podmienky:</a:t>
            </a:r>
          </a:p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žiak má 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právo používať pri výchove a vzdelávaní špeciálne učebnice a špeciálne didaktické a kompenzačné pomôcky</a:t>
            </a:r>
          </a:p>
          <a:p>
            <a:pPr algn="just"/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ie mu spolu s učebnicami a špeciálne upravenými učebnými textami podľa ŠVVP žiaka poskytuje bezplatne škola</a:t>
            </a:r>
          </a:p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aké 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kompenzačné pomôcky žiak potrebuje, uvádzajú: </a:t>
            </a:r>
          </a:p>
          <a:p>
            <a:pPr lvl="1" algn="just"/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správa z odborného vyšetrenia v poradenskom zariadení</a:t>
            </a:r>
          </a:p>
          <a:p>
            <a:pPr lvl="1" algn="just"/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vzdelávací program podľa druhu ZZ</a:t>
            </a:r>
          </a:p>
          <a:p>
            <a:pPr lvl="1" algn="just"/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pokyny pre školských koordinátorov a administrátorov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/>
            </a:r>
            <a:b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</a:b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k 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testovaniu žiakov 9. ročníka ZŠ</a:t>
            </a:r>
          </a:p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každý 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žiak so ŠVVP nevyžaduje kompenzačné pomôcky,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/>
            </a:r>
            <a:b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</a:b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ak 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ich potrebuje, zapracujú sa do jeho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IVVP</a:t>
            </a:r>
            <a:endParaRPr lang="sk-SK" sz="2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4962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800200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sk-SK" sz="2800" dirty="0" smtClean="0"/>
              <a:t>Vzdelávací program pre žiakov s vývinovými poruchami učenia</a:t>
            </a:r>
            <a:br>
              <a:rPr lang="sk-SK" sz="2800" dirty="0" smtClean="0"/>
            </a:br>
            <a:r>
              <a:rPr lang="sk-SK" sz="2800" dirty="0" smtClean="0"/>
              <a:t>Vzdelávací program pre žiakov s NKS platné od r. 2016</a:t>
            </a:r>
            <a:endParaRPr lang="sk-SK" sz="2800" dirty="0"/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032448"/>
          </a:xfrm>
        </p:spPr>
        <p:txBody>
          <a:bodyPr>
            <a:normAutofit fontScale="92500" lnSpcReduction="10000"/>
          </a:bodyPr>
          <a:lstStyle/>
          <a:p>
            <a:r>
              <a:rPr lang="pl-PL" sz="1800" dirty="0" smtClean="0"/>
              <a:t>zo dňa </a:t>
            </a:r>
            <a:r>
              <a:rPr lang="pl-PL" sz="1800" dirty="0"/>
              <a:t>5. 5. 2016 pod číslom 2016-14674/20281:15-10F0 s platnosťou od 1. 9. </a:t>
            </a:r>
            <a:r>
              <a:rPr lang="pl-PL" sz="1800" dirty="0" smtClean="0"/>
              <a:t>2016</a:t>
            </a:r>
          </a:p>
          <a:p>
            <a:r>
              <a:rPr lang="pl-PL" sz="1800" dirty="0" smtClean="0"/>
              <a:t>Zo dňa </a:t>
            </a:r>
            <a:r>
              <a:rPr lang="pl-PL" sz="1800" dirty="0"/>
              <a:t>5. 5. 2016 pod číslom 2016-14674/20272:10-10F0 s platnosťou od 1. 9. </a:t>
            </a:r>
            <a:r>
              <a:rPr lang="pl-PL" sz="1800" dirty="0" smtClean="0"/>
              <a:t>2016</a:t>
            </a:r>
          </a:p>
          <a:p>
            <a:pPr algn="just"/>
            <a:r>
              <a:rPr lang="sk-SK" b="1" dirty="0" smtClean="0">
                <a:solidFill>
                  <a:schemeClr val="tx1"/>
                </a:solidFill>
              </a:rPr>
              <a:t>vyučovacie predmety vo vzdelávacích oblastiach pre žiakov s vývinovými poruchami učenia pre primárne a nižšie stredné vzdelávanie doplnené o špeciálnopedagogickú podporu – predmety ILI a Rozvíjanie špecifických funkcií </a:t>
            </a:r>
          </a:p>
          <a:p>
            <a:pPr algn="just"/>
            <a:r>
              <a:rPr lang="sk-SK" b="1" dirty="0">
                <a:solidFill>
                  <a:schemeClr val="tx1"/>
                </a:solidFill>
              </a:rPr>
              <a:t>vyučovacie predmety vo vzdelávacích oblastiach pre žiakov s </a:t>
            </a:r>
            <a:r>
              <a:rPr lang="sk-SK" b="1" dirty="0" smtClean="0">
                <a:solidFill>
                  <a:schemeClr val="tx1"/>
                </a:solidFill>
              </a:rPr>
              <a:t>NKS </a:t>
            </a:r>
            <a:r>
              <a:rPr lang="sk-SK" b="1" dirty="0">
                <a:solidFill>
                  <a:schemeClr val="tx1"/>
                </a:solidFill>
              </a:rPr>
              <a:t>pre primárne a nižšie stredné </a:t>
            </a:r>
            <a:r>
              <a:rPr lang="sk-SK" b="1" dirty="0" smtClean="0">
                <a:solidFill>
                  <a:schemeClr val="tx1"/>
                </a:solidFill>
              </a:rPr>
              <a:t>vzdelávanie doplnené </a:t>
            </a:r>
            <a:r>
              <a:rPr lang="sk-SK" b="1" dirty="0">
                <a:solidFill>
                  <a:schemeClr val="tx1"/>
                </a:solidFill>
              </a:rPr>
              <a:t>o špeciálnopedagogickú podporu – </a:t>
            </a:r>
            <a:r>
              <a:rPr lang="sk-SK" b="1" dirty="0" smtClean="0">
                <a:solidFill>
                  <a:schemeClr val="tx1"/>
                </a:solidFill>
              </a:rPr>
              <a:t>predmet </a:t>
            </a:r>
            <a:r>
              <a:rPr lang="sk-SK" b="1" dirty="0">
                <a:solidFill>
                  <a:schemeClr val="tx1"/>
                </a:solidFill>
              </a:rPr>
              <a:t>ILI </a:t>
            </a:r>
            <a:r>
              <a:rPr lang="sk-SK" b="1" dirty="0" smtClean="0">
                <a:solidFill>
                  <a:schemeClr val="tx1"/>
                </a:solidFill>
              </a:rPr>
              <a:t> </a:t>
            </a:r>
            <a:endParaRPr lang="sk-SK" b="1" dirty="0">
              <a:solidFill>
                <a:schemeClr val="tx1"/>
              </a:solidFill>
            </a:endParaRPr>
          </a:p>
          <a:p>
            <a:pPr algn="just"/>
            <a:endParaRPr lang="sk-SK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978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9248"/>
            <a:ext cx="8229600" cy="763488"/>
          </a:xfrm>
        </p:spPr>
        <p:txBody>
          <a:bodyPr>
            <a:noAutofit/>
          </a:bodyPr>
          <a:lstStyle/>
          <a:p>
            <a:pPr algn="l"/>
            <a:r>
              <a:rPr lang="sk-SK" sz="3200" dirty="0" smtClean="0">
                <a:effectLst/>
              </a:rPr>
              <a:t>Individuálny </a:t>
            </a:r>
            <a:r>
              <a:rPr lang="sk-SK" sz="3200" dirty="0">
                <a:effectLst/>
              </a:rPr>
              <a:t>výchovno-vzdelávací </a:t>
            </a:r>
            <a:r>
              <a:rPr lang="sk-SK" sz="3200" dirty="0" smtClean="0">
                <a:effectLst/>
              </a:rPr>
              <a:t>program</a:t>
            </a:r>
            <a:endParaRPr lang="sk-SK" sz="3200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15516" y="1052736"/>
            <a:ext cx="8712968" cy="5616624"/>
          </a:xfrm>
        </p:spPr>
        <p:txBody>
          <a:bodyPr>
            <a:noAutofit/>
          </a:bodyPr>
          <a:lstStyle/>
          <a:p>
            <a:pPr algn="just"/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ojmy </a:t>
            </a:r>
            <a:r>
              <a:rPr lang="sk-SK" sz="1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individuálny výchovno-vzdelávací program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↔ </a:t>
            </a:r>
            <a:r>
              <a:rPr lang="sk-SK" sz="1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individuálny vzdelávací program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jedná sa o synonymá (oba pojmy sa nachádzajú </a:t>
            </a:r>
            <a:b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školskom zákone)</a:t>
            </a:r>
          </a:p>
          <a:p>
            <a:pPr algn="just"/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žiakovi ho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vypracuje triedny učiteľ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(v spolupráci s ostatnými vyučujúcimi, podľa potreby aj so školským špeciálnym pedagógom, školským psychológom, prípadne s ďalšími zainteresovanými odbornými zamestnancami) a v spolupráci s poradenským zariadením, ktoré žiaka diagnostikovalo a vydalo odporúčanie na integráciu (najmä ak škola nemá zriadené miesto školského špeciálneho pedagóga)</a:t>
            </a:r>
          </a:p>
          <a:p>
            <a:pPr algn="just"/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súčasťou povinnej dokumentácie žiaka so ŠVVP </a:t>
            </a:r>
          </a:p>
          <a:p>
            <a:pPr algn="just"/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je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záväzným dokumentom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 všetkých, ktorí vo výchovno-vzdelávacom procese so žiakom pracujú </a:t>
            </a:r>
          </a:p>
          <a:p>
            <a:pPr algn="just"/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rostredníctvom IVVP škola vytvára pre jednotlivých žiakov so ŠVVP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individuálne podmienky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stanovuje špecifiká a modifikáciu výchovy </a:t>
            </a:r>
            <a:b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vzdelávania –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cieľom je plánovanie vzdelávania žiaka v zhode s jeho ŠVVP tak, aby mohol byť čo najúspešnejší v bežnej škole</a:t>
            </a:r>
          </a:p>
          <a:p>
            <a:pPr algn="just"/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zákonný zástupca žiaka má právo oboznámiť sa s IVVP svojho dieťaťa</a:t>
            </a:r>
          </a:p>
        </p:txBody>
      </p:sp>
    </p:spTree>
    <p:extLst>
      <p:ext uri="{BB962C8B-B14F-4D97-AF65-F5344CB8AC3E}">
        <p14:creationId xmlns:p14="http://schemas.microsoft.com/office/powerpoint/2010/main" val="157375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63488"/>
          </a:xfrm>
        </p:spPr>
        <p:txBody>
          <a:bodyPr/>
          <a:lstStyle/>
          <a:p>
            <a:pPr algn="l"/>
            <a:r>
              <a:rPr lang="sk-SK" sz="3200" dirty="0" smtClean="0">
                <a:effectLst/>
              </a:rPr>
              <a:t>IVVP obsahuje: </a:t>
            </a:r>
            <a:endParaRPr lang="sk-SK" sz="3200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základné informácie o žiakovi, o osobitostiach jeho diagnózy a prognózy, ich vplyve na výchovno-vzdelávací proces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požiadavky na úpravu prostredia školy a triedy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modifikáciu učebného plánu a učebných osnov 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aplikáciu špeciálnych vzdelávacích postupov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špecifické postupy hodnotenia učebných výsledkov žiaka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špecifiká organizácie a foriem vzdelávania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požiadavky na zabezpečenie učebných materiálov, kompenzačných a špeciálnych učebných pomôcok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prípade potreby charakteristiku pomoci asistenta učiteľa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zabezpečenie servisu odborníkov na základe odporúčania poradenského zariadenia</a:t>
            </a:r>
            <a:endParaRPr lang="sk-SK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81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63488"/>
          </a:xfrm>
        </p:spPr>
        <p:txBody>
          <a:bodyPr/>
          <a:lstStyle/>
          <a:p>
            <a:pPr algn="l"/>
            <a:r>
              <a:rPr lang="sk-SK" sz="3200" dirty="0" smtClean="0">
                <a:effectLst/>
              </a:rPr>
              <a:t>Úprava učebných osnov</a:t>
            </a:r>
            <a:endParaRPr lang="sk-SK" sz="3200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 je potrebné žiakovi so ŠVVP prispôsobiť obsah a formy vzdelávania v jednom predmete, vo viacerých predmetoch, prípadne vo všetkých vyučovacích predmetoch, vypracuje vyučujúci daného predmetu/predmetov v spolupráci </a:t>
            </a:r>
            <a:b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 špeciálnym pedagógom úpravu 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učebných osnov konkrétneho predmetu </a:t>
            </a:r>
            <a:endParaRPr lang="sk-SK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sk-SK" sz="2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takáto úprava je súčasťou IVVP</a:t>
            </a:r>
          </a:p>
          <a:p>
            <a:pPr algn="just"/>
            <a:endParaRPr lang="sk-SK" sz="2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2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úprava učebných osnov máva 2 podoby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</a:p>
          <a:p>
            <a:pPr lvl="1" algn="just"/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ematický výchovno-vzdelávací plán pre daný vyučovací predmet v danom ročníku – pri každej téme sa vyznačia zmeny, ktoré žiak potrebuje vzhľadom na svoje ZZ</a:t>
            </a:r>
          </a:p>
          <a:p>
            <a:pPr lvl="1" algn="just"/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oznam úprav, ktoré žiak potrebuje v danom vyučovacom predmete, v danom ročníku</a:t>
            </a:r>
            <a:endParaRPr lang="sk-SK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41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35496"/>
          </a:xfrm>
        </p:spPr>
        <p:txBody>
          <a:bodyPr>
            <a:normAutofit/>
          </a:bodyPr>
          <a:lstStyle/>
          <a:p>
            <a:pPr algn="l"/>
            <a:r>
              <a:rPr lang="sk-SK" sz="3200" dirty="0" smtClean="0">
                <a:effectLst/>
              </a:rPr>
              <a:t>Funkcia a úloha výchovného poradcu</a:t>
            </a:r>
            <a:endParaRPr lang="sk-SK" sz="3200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400600"/>
          </a:xfrm>
        </p:spPr>
        <p:txBody>
          <a:bodyPr>
            <a:noAutofit/>
          </a:bodyPr>
          <a:lstStyle/>
          <a:p>
            <a:pPr algn="just"/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ykonáva poradenstvo pri riešení osobnostných, vzdelávacích, profesijných a sociálnych potrieb žiakov</a:t>
            </a:r>
          </a:p>
          <a:p>
            <a:pPr algn="just"/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prípade potreby sprostredkuje žiakom a ich zákonným zástupcom odborné služby,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ktoré koordinuje spolu s triednym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učiteľom</a:t>
            </a:r>
          </a:p>
          <a:p>
            <a:pPr algn="just"/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zko spolupracuje so školským špeciálnym pedagógom, školským psychológom a odbornými zamestnancami poradenských zariadení</a:t>
            </a:r>
          </a:p>
          <a:p>
            <a:pPr algn="just"/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 škola nemá školského špeciálneho pedagóga, výchovný poradca </a:t>
            </a:r>
            <a:b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je koordinátorom integrovaného vzdelávania žiakov so ŠVVP prostredníctvom triednych učiteľov </a:t>
            </a:r>
          </a:p>
          <a:p>
            <a:pPr algn="just"/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edie evidenciu a prehľad o ich počte, diagnózach, ročníku, triede, termíne odporúčanej </a:t>
            </a:r>
            <a:r>
              <a:rPr lang="sk-SK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rediagnostiky</a:t>
            </a:r>
            <a:endParaRPr lang="sk-SK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ypĺňa žiakom formulár prihlášky na štúdium do strednej školy, v ktorom je dôležité uviesť kód integrácie žiaka podľa druhu ZZ</a:t>
            </a:r>
          </a:p>
          <a:p>
            <a:pPr algn="just"/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onitoruje priebeh vzdelávania a výsledky v učení najmä žiakov </a:t>
            </a:r>
            <a:b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1. stupňa, v prípade nedostatkov, problémov pomáha riešiť situáciu </a:t>
            </a:r>
            <a:b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spolupráci s triednym učiteľom, zákonným zástupcom a poradenským zariadením 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26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23528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sk-SK" sz="3200" dirty="0" smtClean="0">
                <a:effectLst/>
              </a:rPr>
              <a:t>Overovanie vedomostí, hodnotenie  </a:t>
            </a:r>
            <a:br>
              <a:rPr lang="sk-SK" sz="3200" dirty="0" smtClean="0">
                <a:effectLst/>
              </a:rPr>
            </a:br>
            <a:r>
              <a:rPr lang="sk-SK" sz="3200" dirty="0" smtClean="0">
                <a:effectLst/>
              </a:rPr>
              <a:t>a klasifikácia žiakov so ŠVVP</a:t>
            </a:r>
            <a:endParaRPr lang="sk-SK" sz="3200" dirty="0">
              <a:effectLst/>
            </a:endParaRPr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8363272" cy="381719"/>
          </a:xfrm>
        </p:spPr>
        <p:txBody>
          <a:bodyPr>
            <a:normAutofit fontScale="92500"/>
          </a:bodyPr>
          <a:lstStyle/>
          <a:p>
            <a:pPr lvl="0" algn="r"/>
            <a:r>
              <a:rPr lang="sk-SK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(MP č. 22/2011 - príloha č. 2 Zásady hodnotenia žiaka so ZZ začleneného v ZŠ</a:t>
            </a:r>
            <a:r>
              <a:rPr lang="sk-SK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sk-SK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251520" y="1988840"/>
            <a:ext cx="8640960" cy="4392488"/>
          </a:xfrm>
        </p:spPr>
        <p:txBody>
          <a:bodyPr>
            <a:normAutofit/>
          </a:bodyPr>
          <a:lstStyle/>
          <a:p>
            <a:pPr lvl="0" algn="just"/>
            <a:r>
              <a:rPr lang="sk-SK" sz="22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</a:t>
            </a:r>
            <a:r>
              <a:rPr lang="sk-SK" sz="2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pôsob overovania vedomostí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žiaka so ŠVVP </a:t>
            </a:r>
            <a:r>
              <a:rPr lang="sk-SK" sz="2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sa uvedie </a:t>
            </a:r>
            <a:br>
              <a:rPr lang="sk-SK" sz="2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jeho IVVP</a:t>
            </a:r>
          </a:p>
          <a:p>
            <a:pPr lvl="0" algn="just"/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žiaka so ZZ, ktorý má výrazné rozdiely vo výkonoch </a:t>
            </a:r>
            <a:b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ústnej a písomnej skúške, sa pri skúšaní </a:t>
            </a:r>
            <a:r>
              <a:rPr lang="sk-SK" sz="2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uprednostňuje </a:t>
            </a:r>
            <a:br>
              <a:rPr lang="sk-SK" sz="2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tá forma, ktorá je pre neho výhodnejšia</a:t>
            </a:r>
          </a:p>
          <a:p>
            <a:pPr lvl="0" algn="just"/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ri overovaní vedomostí v ZŠ </a:t>
            </a:r>
            <a:r>
              <a:rPr lang="sk-SK" sz="2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má mať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žiak so ZZ </a:t>
            </a:r>
            <a:r>
              <a:rPr lang="sk-SK" sz="2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možnosť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sz="2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používať rovnaké pomôcky ako pri Testovaní 9</a:t>
            </a:r>
          </a:p>
          <a:p>
            <a:pPr lvl="0" algn="just"/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procese hodnotenia učiteľ uplatňuje primeranú náročnosť, pedagogický takt voči žiakovi, rešpektuje práva dieťaťa a humánne sa správa voči žiakovi</a:t>
            </a:r>
          </a:p>
          <a:p>
            <a:pPr lvl="0" algn="just"/>
            <a:r>
              <a:rPr lang="sk-SK" sz="22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</a:t>
            </a:r>
            <a:r>
              <a:rPr lang="sk-SK" sz="2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odnotenie slúži ako prostriedok pozitívnej podpory zdravého rozvoja osobnosti žiaka</a:t>
            </a:r>
          </a:p>
          <a:p>
            <a:pPr lvl="0"/>
            <a:endParaRPr lang="sk-SK" dirty="0" smtClean="0"/>
          </a:p>
          <a:p>
            <a:pPr lvl="0"/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130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963230"/>
            <a:ext cx="8229600" cy="931540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effectLst/>
              </a:rPr>
              <a:t>PROCES INTEGRÁCIE V PRAXI</a:t>
            </a:r>
            <a:endParaRPr lang="sk-SK" sz="36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0025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obsahu 7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algn="just"/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ž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iak 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nebude vystavený činnostiam, v ktorých nemôže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aj napriek svojej snahe, 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podávať optimálny výkon </a:t>
            </a:r>
            <a:b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(v dôsledku jeho ŠVVP)</a:t>
            </a:r>
          </a:p>
          <a:p>
            <a:pPr algn="just"/>
            <a:endParaRPr lang="sk-SK" sz="2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odstatné je 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rozpoznanie skutočných vedomostí, znalostí a zručností žiaka neskreslených poruchou </a:t>
            </a:r>
            <a:b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→ </a:t>
            </a:r>
            <a:r>
              <a:rPr lang="sk-SK" sz="2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zo strany učiteľa je nutná znalosť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jednotlivých </a:t>
            </a:r>
            <a:r>
              <a:rPr lang="sk-SK" sz="2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prejavov porúch učenia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 ich dopad na výkon žiaka </a:t>
            </a:r>
          </a:p>
          <a:p>
            <a:pPr algn="just"/>
            <a:endParaRPr lang="sk-SK" sz="2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pri preverovaní vedomostí žiakovi nie len umožniť pracovať s korekčnými a kompenzačnými pomôckami, no tiež 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brať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takto 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dosiahnuté výsledky ako rovnocenné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 výsledkami ostatných žiakov</a:t>
            </a:r>
          </a:p>
          <a:p>
            <a:pPr algn="just"/>
            <a:endParaRPr lang="sk-SK" sz="2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ednotný prístup všetkých vyučujúcich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najmä </a:t>
            </a:r>
            <a:b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 2. stupni ZŠ</a:t>
            </a:r>
            <a:endParaRPr lang="sk-SK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17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9248"/>
            <a:ext cx="8229600" cy="691480"/>
          </a:xfrm>
        </p:spPr>
        <p:txBody>
          <a:bodyPr/>
          <a:lstStyle/>
          <a:p>
            <a:pPr algn="l"/>
            <a:r>
              <a:rPr lang="sk-SK" sz="3200" dirty="0" smtClean="0">
                <a:effectLst/>
              </a:rPr>
              <a:t>Hodnotenie žiakov so ZZ</a:t>
            </a:r>
            <a:endParaRPr lang="sk-SK" sz="3200" dirty="0">
              <a:effectLst/>
            </a:endParaRP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1" y="836712"/>
            <a:ext cx="8291264" cy="402059"/>
          </a:xfrm>
        </p:spPr>
        <p:txBody>
          <a:bodyPr>
            <a:normAutofit/>
          </a:bodyPr>
          <a:lstStyle/>
          <a:p>
            <a:pPr algn="r"/>
            <a:r>
              <a:rPr lang="sk-SK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(POP 2017/2018)</a:t>
            </a:r>
            <a:endParaRPr lang="sk-SK" sz="18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13"/>
          </p:nvPr>
        </p:nvSpPr>
        <p:spPr>
          <a:xfrm>
            <a:off x="179512" y="1340768"/>
            <a:ext cx="8712968" cy="5256585"/>
          </a:xfrm>
        </p:spPr>
        <p:txBody>
          <a:bodyPr>
            <a:noAutofit/>
          </a:bodyPr>
          <a:lstStyle/>
          <a:p>
            <a:pPr algn="just"/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 v priebehu školského roka prejaví, že výchovno-vzdelávacie výsledky žiaka so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ZZ vzdelávaného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 školskej integrácii, ktorého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IVVP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zahŕňa aj úpravu obsahu vzdelávania niektorého vyučovacieho predmetu, nie sú uspokojivé a žiak nespĺňa potrebné kritériá na jeho súhrnné hodnotenie lepším klasifikačným stupňom ako nedostatočný,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je potrebné prehodnotiť a upraviť obsah, resp. formu jeho vzdelávania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súčinnosti so špeciálnym pedagógom a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psychológom</a:t>
            </a:r>
          </a:p>
          <a:p>
            <a:pPr algn="just"/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akýto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žiak nemá opakovať ročník z tých vyučovacích predmetov,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ktorých majú na jeho neúspešnosť vplyv dôsledky jeho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diagnózy </a:t>
            </a:r>
          </a:p>
          <a:p>
            <a:pPr algn="just"/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 na prospechu žiaka okrem jeho zdravotného znevýhodnenia podieľa významnou mierou viac faktorov, k hodnoteniu a klasifikácii stupňom nedostatočný je možné pristúpiť, avšak len po odbornom posúdení a odporučení tohto postupu odbornými zamestnancami školy alebo poradenského zariadenia na základe komplexného hodnotenia žiaka učiteľom, ktorý daný predmet vyučuje. Komplexné hodnotenie musí obsahovať využité možnosti a spôsoby preverovania vedomostí žiaka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súlade s IVP a dôvody zlyhávania v danom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predmete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94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Zástupný symbol obsahu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612" y="2358890"/>
            <a:ext cx="2510776" cy="2140220"/>
          </a:xfrm>
        </p:spPr>
      </p:pic>
    </p:spTree>
    <p:extLst>
      <p:ext uri="{BB962C8B-B14F-4D97-AF65-F5344CB8AC3E}">
        <p14:creationId xmlns:p14="http://schemas.microsoft.com/office/powerpoint/2010/main" val="16198481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b="1" dirty="0" smtClean="0">
                <a:effectLst/>
              </a:rPr>
              <a:t>Pri poruchách učenia sa prejavujú problémy (Zelinková, 2003):</a:t>
            </a:r>
            <a:endParaRPr lang="sk-SK" sz="3600" b="1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67544" y="1783357"/>
            <a:ext cx="4038600" cy="4525963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oblasti reči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zrakového vnímania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sluchového vnímania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pravoľavej orientácie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priestorovej orientácie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orientácie v čase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vnímania a reprodukcie rytmu</a:t>
            </a:r>
          </a:p>
          <a:p>
            <a:pPr marL="0" indent="0">
              <a:buNone/>
            </a:pPr>
            <a:endParaRPr lang="sk-SK" dirty="0" smtClean="0">
              <a:solidFill>
                <a:srgbClr val="FF0000"/>
              </a:solidFill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13"/>
          </p:nvPr>
        </p:nvSpPr>
        <p:spPr>
          <a:xfrm>
            <a:off x="4490792" y="1783040"/>
            <a:ext cx="4041648" cy="4526280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procesu </a:t>
            </a:r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automatizácie</a:t>
            </a:r>
          </a:p>
          <a:p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vývinu jemnej a hrubej motoriky</a:t>
            </a:r>
          </a:p>
          <a:p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pohybovej koordinácie</a:t>
            </a:r>
          </a:p>
          <a:p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vnímania telesnej schémy</a:t>
            </a:r>
          </a:p>
          <a:p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sústredenia</a:t>
            </a:r>
          </a:p>
          <a:p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správania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91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07504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effectLst/>
              </a:rPr>
              <a:t>Druhy vývinových porúch učenia</a:t>
            </a:r>
            <a:endParaRPr lang="sk-SK" sz="3600" b="1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611560" y="1628800"/>
            <a:ext cx="4038600" cy="4525963"/>
          </a:xfrm>
        </p:spPr>
        <p:txBody>
          <a:bodyPr>
            <a:normAutofit/>
          </a:bodyPr>
          <a:lstStyle/>
          <a:p>
            <a:r>
              <a:rPr lang="sk-SK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Dyslexia</a:t>
            </a:r>
          </a:p>
          <a:p>
            <a:r>
              <a:rPr lang="sk-SK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Dysgrafia</a:t>
            </a:r>
          </a:p>
          <a:p>
            <a:r>
              <a:rPr lang="sk-SK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Dysortografia</a:t>
            </a:r>
            <a:endParaRPr lang="sk-SK" sz="3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Dyskalkúlia</a:t>
            </a:r>
            <a:endParaRPr lang="sk-SK" sz="3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13"/>
          </p:nvPr>
        </p:nvSpPr>
        <p:spPr>
          <a:xfrm>
            <a:off x="4283968" y="1628800"/>
            <a:ext cx="4041648" cy="4526280"/>
          </a:xfrm>
        </p:spPr>
        <p:txBody>
          <a:bodyPr>
            <a:normAutofit/>
          </a:bodyPr>
          <a:lstStyle/>
          <a:p>
            <a:r>
              <a:rPr lang="sk-SK" sz="32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Dyspraxia</a:t>
            </a:r>
            <a:endParaRPr lang="sk-SK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32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Dysmúzia</a:t>
            </a:r>
            <a:endParaRPr lang="sk-SK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32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Dyspinxia</a:t>
            </a:r>
            <a:endParaRPr lang="sk-SK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3200" b="1" dirty="0"/>
          </a:p>
        </p:txBody>
      </p:sp>
    </p:spTree>
    <p:extLst>
      <p:ext uri="{BB962C8B-B14F-4D97-AF65-F5344CB8AC3E}">
        <p14:creationId xmlns:p14="http://schemas.microsoft.com/office/powerpoint/2010/main" val="105582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07504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effectLst/>
              </a:rPr>
              <a:t>Dyslexia – porucha čítania</a:t>
            </a:r>
            <a:endParaRPr lang="sk-SK" sz="3600" b="1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algn="just"/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Vývinová dyslexia je porucha prejavujúca </a:t>
            </a:r>
            <a:b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sa neschopnosťou alebo zníženou schopnosťou naučiť sa čítať i napriek tomu, že dieťa má primerané nadanie, primerané vedenie zo strany pedagóga a vhodné rodinné zázemie.</a:t>
            </a:r>
          </a:p>
          <a:p>
            <a:pPr marL="0" indent="0" algn="just">
              <a:buNone/>
            </a:pPr>
            <a:endParaRPr lang="sk-SK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Postihuje: - rýchlosť čítania</a:t>
            </a:r>
          </a:p>
          <a:p>
            <a:pPr marL="0" indent="0">
              <a:buNone/>
            </a:pPr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- presnosť čítania</a:t>
            </a:r>
          </a:p>
          <a:p>
            <a:pPr marL="0" indent="0">
              <a:buNone/>
            </a:pPr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- techniku čítania</a:t>
            </a:r>
          </a:p>
          <a:p>
            <a:pPr marL="0" indent="0">
              <a:buNone/>
            </a:pPr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- porozumenie čítaného textu</a:t>
            </a:r>
            <a:endParaRPr lang="sk-SK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15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79512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effectLst/>
              </a:rPr>
              <a:t>Príčiny dyslexie</a:t>
            </a:r>
            <a:endParaRPr lang="sk-SK" sz="3600" b="1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Fonologický deficit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Vizuálny deficit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Motorický deficit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Senzomotorický deficit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Deficity v oblasti pamäti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Deficity v oblasti jazyka a reči</a:t>
            </a:r>
            <a:endParaRPr lang="sk-SK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68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>
                <a:effectLst/>
              </a:rPr>
              <a:t>Takto vidí text dyslektik</a:t>
            </a:r>
            <a:endParaRPr lang="sk-SK" sz="3600" b="1" dirty="0">
              <a:effectLst/>
            </a:endParaRPr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445" y="1772816"/>
            <a:ext cx="4077111" cy="4536504"/>
          </a:xfrm>
        </p:spPr>
      </p:pic>
    </p:spTree>
    <p:extLst>
      <p:ext uri="{BB962C8B-B14F-4D97-AF65-F5344CB8AC3E}">
        <p14:creationId xmlns:p14="http://schemas.microsoft.com/office/powerpoint/2010/main" val="232406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>
            <a:normAutofit/>
          </a:bodyPr>
          <a:lstStyle/>
          <a:p>
            <a:r>
              <a:rPr lang="sk-SK" sz="3200" b="1" dirty="0" smtClean="0">
                <a:effectLst/>
              </a:rPr>
              <a:t>Námety na rozvoj oslabených funkcií </a:t>
            </a:r>
            <a:endParaRPr lang="sk-SK" sz="3200" b="1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268761"/>
            <a:ext cx="8496944" cy="5400600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Cvičenia a hry na sluchové rozlišovanie</a:t>
            </a:r>
          </a:p>
          <a:p>
            <a:endParaRPr lang="sk-SK" sz="1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Cvičenia </a:t>
            </a:r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hry na rozvoj priestorovej a pravoľavej orientácie</a:t>
            </a:r>
          </a:p>
          <a:p>
            <a:endParaRPr lang="sk-SK" sz="1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Cvičenie na zrakové rozlišovanie: Čítaj len 2. písmená zo slov</a:t>
            </a:r>
          </a:p>
          <a:p>
            <a:pPr marL="0" indent="0">
              <a:buNone/>
            </a:pPr>
            <a:r>
              <a:rPr lang="sk-SK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AIOSUL       PNLUK      EDILI      MISINE      HAG</a:t>
            </a:r>
            <a:endParaRPr lang="sk-SK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1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Cvičenie očných pohybov: Nájdi 3 zvieratá</a:t>
            </a:r>
          </a:p>
          <a:p>
            <a:pPr marL="0" indent="0">
              <a:buNone/>
            </a:pPr>
            <a:r>
              <a:rPr lang="sk-SK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A)   3, 2, 9, 4, 6, 5        B)    3, 6, 7, 6, 8         C)    3, 6, 1</a:t>
            </a:r>
          </a:p>
          <a:p>
            <a:pPr marL="0" indent="0">
              <a:buNone/>
            </a:pPr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361072"/>
              </p:ext>
            </p:extLst>
          </p:nvPr>
        </p:nvGraphicFramePr>
        <p:xfrm>
          <a:off x="1475657" y="5517232"/>
          <a:ext cx="6192688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774024"/>
              </a:tblGrid>
              <a:tr h="579120">
                <a:tc>
                  <a:txBody>
                    <a:bodyPr/>
                    <a:lstStyle/>
                    <a:p>
                      <a:r>
                        <a:rPr lang="sk-SK" sz="3200" b="1" dirty="0" smtClean="0"/>
                        <a:t>Ž</a:t>
                      </a:r>
                      <a:endParaRPr lang="sk-SK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smtClean="0"/>
                        <a:t>A</a:t>
                      </a:r>
                      <a:endParaRPr lang="sk-SK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smtClean="0"/>
                        <a:t>J</a:t>
                      </a:r>
                      <a:endParaRPr lang="sk-SK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smtClean="0"/>
                        <a:t>V</a:t>
                      </a:r>
                      <a:endParaRPr lang="sk-SK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smtClean="0"/>
                        <a:t>C</a:t>
                      </a:r>
                      <a:endParaRPr lang="sk-SK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smtClean="0"/>
                        <a:t>E</a:t>
                      </a:r>
                      <a:endParaRPr lang="sk-SK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smtClean="0"/>
                        <a:t>L</a:t>
                      </a:r>
                      <a:endParaRPr lang="sk-SK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smtClean="0"/>
                        <a:t>Ň</a:t>
                      </a:r>
                      <a:endParaRPr lang="sk-SK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smtClean="0"/>
                        <a:t>Z</a:t>
                      </a:r>
                      <a:endParaRPr lang="sk-SK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8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sk-SK" sz="2800" b="1" dirty="0" smtClean="0">
                <a:effectLst/>
              </a:rPr>
              <a:t>Odporúčania pre výchovno-vzdelávací proces pre žiakov s dyslexiou</a:t>
            </a:r>
            <a:endParaRPr lang="sk-SK" sz="2800" b="1" dirty="0">
              <a:effectLst/>
            </a:endParaRPr>
          </a:p>
        </p:txBody>
      </p:sp>
      <p:sp>
        <p:nvSpPr>
          <p:cNvPr id="12" name="Zástupný symbol obsahu 11"/>
          <p:cNvSpPr>
            <a:spLocks noGrp="1"/>
          </p:cNvSpPr>
          <p:nvPr>
            <p:ph idx="1"/>
          </p:nvPr>
        </p:nvSpPr>
        <p:spPr>
          <a:xfrm>
            <a:off x="457200" y="1667941"/>
            <a:ext cx="8229600" cy="4713387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sk-SK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Viesť žiaka k správnej technike čítania, zaraďovať do hodín čítania rozvoj zaostávajúcich schopností (1.st.),</a:t>
            </a:r>
          </a:p>
          <a:p>
            <a:pPr algn="just"/>
            <a:r>
              <a:rPr lang="sk-SK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tolerovať slabikovanie,</a:t>
            </a:r>
          </a:p>
          <a:p>
            <a:pPr algn="just"/>
            <a:r>
              <a:rPr lang="sk-SK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umožniť žiakovi používať korekčné pomôcky, napr. čítacie okienko, záložku...,</a:t>
            </a:r>
          </a:p>
          <a:p>
            <a:pPr algn="just"/>
            <a:r>
              <a:rPr lang="sk-SK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tolerovať pomalšie tempo čítania, dbať na presnosť </a:t>
            </a:r>
            <a:br>
              <a:rPr lang="sk-SK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porozumenie</a:t>
            </a:r>
          </a:p>
          <a:p>
            <a:pPr algn="just"/>
            <a:r>
              <a:rPr lang="sk-SK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</a:t>
            </a:r>
            <a:r>
              <a:rPr lang="sk-SK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domácu úlohu zadávať primeranú časť textu, postupne pridávať text v závislosti od dosahovanej úrovne čítania,</a:t>
            </a:r>
          </a:p>
          <a:p>
            <a:pPr algn="just"/>
            <a:r>
              <a:rPr lang="sk-SK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nacvičiť čítanie a výslovnosť náročnejších slov v texte,</a:t>
            </a:r>
          </a:p>
          <a:p>
            <a:pPr algn="just"/>
            <a:r>
              <a:rPr lang="sk-SK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 čítanie používať vhodné texty – väčšie písmo, text členený </a:t>
            </a:r>
            <a:br>
              <a:rPr lang="sk-SK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 odstavce...,</a:t>
            </a:r>
          </a:p>
          <a:p>
            <a:pPr algn="just"/>
            <a:r>
              <a:rPr lang="sk-SK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netrestať dieťa, keď sa horšie orientuje v texte a nevie, kde ostatní čítajú, je nutné brať do úvahy, že tieto deti nemôžu stačiť tempu bežného čitateľa,</a:t>
            </a:r>
          </a:p>
          <a:p>
            <a:pPr algn="just"/>
            <a:r>
              <a:rPr lang="sk-SK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čítanie textov v cudzom jazyku výrazne obmedzujeme, využívame väčšie texty, text môže žiak rozstrihať a skladať do viet,</a:t>
            </a:r>
          </a:p>
          <a:p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43130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63488"/>
          </a:xfrm>
        </p:spPr>
        <p:txBody>
          <a:bodyPr/>
          <a:lstStyle/>
          <a:p>
            <a:pPr algn="l"/>
            <a:r>
              <a:rPr lang="sk-SK" sz="3200" dirty="0" smtClean="0">
                <a:effectLst/>
              </a:rPr>
              <a:t>Školská integrácia</a:t>
            </a:r>
            <a:endParaRPr lang="sk-SK" sz="3200" dirty="0">
              <a:effectLst/>
            </a:endParaRPr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147248" cy="936104"/>
          </a:xfrm>
        </p:spPr>
        <p:txBody>
          <a:bodyPr>
            <a:noAutofit/>
          </a:bodyPr>
          <a:lstStyle/>
          <a:p>
            <a:pPr algn="just"/>
            <a:r>
              <a:rPr lang="sk-SK" sz="18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(podľa § 2 písm. s zákona č. 245/2008 </a:t>
            </a:r>
            <a:r>
              <a:rPr lang="sk-SK" sz="1800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Z.z</a:t>
            </a:r>
            <a:r>
              <a:rPr lang="sk-SK" sz="18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o výchove a vzdelávaní (Školský zákon) a o zmene a doplnení niektorých zákonov v znení neskorších predpisov) – ďalej len školský zákon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467544" y="2348885"/>
            <a:ext cx="8208912" cy="4176463"/>
          </a:xfrm>
        </p:spPr>
        <p:txBody>
          <a:bodyPr>
            <a:normAutofit/>
          </a:bodyPr>
          <a:lstStyle/>
          <a:p>
            <a:pPr algn="just"/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výchova a vzdelávanie detí alebo žiakov so ŠVVP </a:t>
            </a:r>
            <a:b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triedach škôl a školských zariadení určených pre deti alebo žiakov bez ŠVVP</a:t>
            </a:r>
          </a:p>
          <a:p>
            <a:pPr algn="just"/>
            <a:endParaRPr lang="sk-SK" sz="2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praxi sa školskou integráciou chápe 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individuálne začlenenie žiakov so ŠVVP do tried pre žiakov bez ŠVVP</a:t>
            </a:r>
          </a:p>
          <a:p>
            <a:pPr algn="just"/>
            <a:endParaRPr lang="sk-SK" sz="2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školské začlenenie ↔ školská integrácia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- jedná sa </a:t>
            </a:r>
            <a:b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 synonymá, pričom oba pojmy sa objavujú v školskom zákone a označujú ten istý proces </a:t>
            </a:r>
            <a:endParaRPr lang="sk-SK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76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512676"/>
            <a:ext cx="8229600" cy="583264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matematike často kontrolovať pochopenie zadania úlohy </a:t>
            </a:r>
            <a:b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správnosť postupu,</a:t>
            </a:r>
          </a:p>
          <a:p>
            <a:pPr algn="just"/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poskytnúť dostatok času na prečítanie si zadania, na riešenie úlohy,</a:t>
            </a:r>
          </a:p>
          <a:p>
            <a:pPr algn="just"/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mať na pamäti, že žiaci s dyslexiou budú mať problémy všade tam, kde budú závislí od čítaného textu a od porozumenia textu,</a:t>
            </a:r>
          </a:p>
          <a:p>
            <a:pPr algn="just"/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náukových predmetoch pri samostatnej práci skontrolovať pochopenie zadania úlohy, nenechať žiaka pracovať nesprávne,</a:t>
            </a:r>
          </a:p>
          <a:p>
            <a:pPr algn="just"/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pri preverovaní vedomostí uplatňovať formálne úpravy (zväčšenie písma, dvojité riadkovanie, zvýraznenie podstatných údajov...) a obsahové úpravy (preformulovanie otázky, nahradenie úlohy obrázkom, dať viac času...),</a:t>
            </a:r>
          </a:p>
          <a:p>
            <a:pPr algn="just"/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žiakom s ťažšou formou dyslexie umožniť používať diktafón,</a:t>
            </a:r>
          </a:p>
          <a:p>
            <a:pPr algn="just"/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pri písomnom skúšaní voliť také formy, aby stačila len krátka odpoveď,</a:t>
            </a:r>
          </a:p>
          <a:p>
            <a:pPr algn="just"/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žiaci s dyslexiou si s ťažkosťami vybavujú správne pojmy, výrazy </a:t>
            </a:r>
            <a:b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 dlhodobej pamäti, preto je vhodné pomôcť žiakovi nápovedou, prípadne osnovou,</a:t>
            </a:r>
          </a:p>
          <a:p>
            <a:pPr algn="just"/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naučiť žiaka pracovať s pojmovými mapami, so zápisom pojmov, vzťahov a súvislostí, ktoré môžu pomôcť pri odpovedi.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8828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35496"/>
          </a:xfrm>
        </p:spPr>
        <p:txBody>
          <a:bodyPr>
            <a:normAutofit/>
          </a:bodyPr>
          <a:lstStyle/>
          <a:p>
            <a:r>
              <a:rPr lang="sk-SK" sz="3200" b="1" dirty="0" smtClean="0">
                <a:effectLst/>
              </a:rPr>
              <a:t>Dysgrafia – porucha grafického prejavu</a:t>
            </a:r>
            <a:endParaRPr lang="sk-SK" sz="3200" b="1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pPr algn="just"/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Postihuje grafický, písomný prejav, úpravu </a:t>
            </a:r>
            <a:b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osvojovanie si tvarov grafém.</a:t>
            </a:r>
          </a:p>
          <a:p>
            <a:pPr marL="0" indent="0">
              <a:buNone/>
            </a:pPr>
            <a:endParaRPr lang="sk-SK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Problémy žiaka s dysgrafiou: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osvojovanie, zapamätanie a pohotové vybavovanie písmen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prevod tlačených písmen na písané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neúhľadnosť a nečitateľnosť písma</a:t>
            </a:r>
            <a:endParaRPr lang="sk-SK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58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828800" y="5373216"/>
            <a:ext cx="5486400" cy="504056"/>
          </a:xfrm>
        </p:spPr>
        <p:txBody>
          <a:bodyPr>
            <a:normAutofit fontScale="90000"/>
          </a:bodyPr>
          <a:lstStyle/>
          <a:p>
            <a:pPr algn="just"/>
            <a:r>
              <a:rPr lang="sk-SK" sz="2800" dirty="0" smtClean="0"/>
              <a:t>                  Písmo </a:t>
            </a:r>
            <a:r>
              <a:rPr lang="sk-SK" sz="2800" dirty="0" err="1" smtClean="0"/>
              <a:t>dysgrafika</a:t>
            </a:r>
            <a:endParaRPr lang="sk-SK" sz="2800" dirty="0"/>
          </a:p>
        </p:txBody>
      </p:sp>
      <p:pic>
        <p:nvPicPr>
          <p:cNvPr id="7" name="Zástupný symbol obrázka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21" b="7321"/>
          <a:stretch>
            <a:fillRect/>
          </a:stretch>
        </p:blipFill>
        <p:spPr>
          <a:xfrm>
            <a:off x="1828800" y="684783"/>
            <a:ext cx="5486400" cy="4328393"/>
          </a:xfrm>
        </p:spPr>
      </p:pic>
    </p:spTree>
    <p:extLst>
      <p:ext uri="{BB962C8B-B14F-4D97-AF65-F5344CB8AC3E}">
        <p14:creationId xmlns:p14="http://schemas.microsoft.com/office/powerpoint/2010/main" val="231459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21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k-SK" sz="3200" b="1" dirty="0">
                <a:effectLst/>
              </a:rPr>
              <a:t>Odporúčania pre výchovno-vzdelávací proces pre </a:t>
            </a:r>
            <a:r>
              <a:rPr lang="sk-SK" sz="3200" b="1" dirty="0" smtClean="0">
                <a:effectLst/>
              </a:rPr>
              <a:t>žiakov s </a:t>
            </a:r>
            <a:r>
              <a:rPr lang="sk-SK" sz="3200" b="1" dirty="0" err="1" smtClean="0">
                <a:effectLst/>
              </a:rPr>
              <a:t>dysgrafiou</a:t>
            </a:r>
            <a:endParaRPr lang="sk-SK" sz="3200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Autofit/>
          </a:bodyPr>
          <a:lstStyle/>
          <a:p>
            <a:pPr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Dbať na správne sedenie pri písaní a držanie písacieho nástroja,</a:t>
            </a:r>
          </a:p>
          <a:p>
            <a:pPr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podľa potreby zaraďovať uvoľňovacie cviky ruky pred i počas písania,</a:t>
            </a:r>
          </a:p>
          <a:p>
            <a:pPr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využívať násadky na pero, zošity alebo podložky s pomocnými linajkami,</a:t>
            </a:r>
          </a:p>
          <a:p>
            <a:pPr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diakritické znamienka dopĺňať okamžite, po napísaní celého slova dieťa nie je schopné ich doplniť,</a:t>
            </a:r>
          </a:p>
          <a:p>
            <a:pPr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nenútiť dieťa k dlhému prepisovaniu alebo dopisovaniu toho, </a:t>
            </a:r>
            <a:b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čo nestihlo vypracovať,</a:t>
            </a:r>
          </a:p>
          <a:p>
            <a:pPr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prejavovať zhovievavosť pri hodnotení písomného prejavu, zvlášť čo sa týka písmen tvarovo podobných, nedokonalých tvarov a smeru písmen, ich rozdielne výšky,</a:t>
            </a:r>
          </a:p>
          <a:p>
            <a:pPr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ostatných predmetoch preferovať ústnu formu skúšania.</a:t>
            </a:r>
          </a:p>
        </p:txBody>
      </p:sp>
    </p:spTree>
    <p:extLst>
      <p:ext uri="{BB962C8B-B14F-4D97-AF65-F5344CB8AC3E}">
        <p14:creationId xmlns:p14="http://schemas.microsoft.com/office/powerpoint/2010/main" val="25972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712269"/>
            <a:ext cx="8229600" cy="5433467"/>
          </a:xfrm>
        </p:spPr>
        <p:txBody>
          <a:bodyPr>
            <a:normAutofit/>
          </a:bodyPr>
          <a:lstStyle/>
          <a:p>
            <a:pPr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Nenechávať žiaka písať dlhé zápisy, často také zápisy </a:t>
            </a:r>
            <a:b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nie sú ani použiteľné, aby sa z nich žiak učil,</a:t>
            </a:r>
          </a:p>
          <a:p>
            <a:pPr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nehodnotiť chyby v písomnom prejave, ale obsahovú správnosť odpovede,</a:t>
            </a:r>
          </a:p>
          <a:p>
            <a:pPr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matematike dávať pozor na zámeny tvarovo podobných alebo zrkadlovo obrátených číslic a na chyby vzniknuté </a:t>
            </a:r>
            <a:b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 nedodržania správnej úpravy – napr. posun číslic pri sčítaní, odčítaní pod sebou, v týchto prípadoch kontrolovať nielen výsledok, ale aj postup riešenia,</a:t>
            </a:r>
          </a:p>
          <a:p>
            <a:pPr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geometrii s toleranciou hodnotiť nižšiu kvalitu rysovania,</a:t>
            </a:r>
          </a:p>
          <a:p>
            <a:pPr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brať do úvahy, že niektoré deti s </a:t>
            </a:r>
            <a:r>
              <a:rPr lang="sk-SK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dysgrafiou</a:t>
            </a:r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môžu mať problémy aj vo výtvarnej a pracovnej výchove,</a:t>
            </a:r>
          </a:p>
          <a:p>
            <a:pPr algn="just"/>
            <a:r>
              <a:rPr lang="sk-SK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umožniť žiakovi písať tlačeným písmom, využívať počítač.</a:t>
            </a:r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10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34083"/>
          </a:xfrm>
        </p:spPr>
        <p:txBody>
          <a:bodyPr>
            <a:normAutofit fontScale="90000"/>
          </a:bodyPr>
          <a:lstStyle/>
          <a:p>
            <a:r>
              <a:rPr lang="sk-SK" sz="3200" b="1" dirty="0" err="1" smtClean="0">
                <a:effectLst/>
              </a:rPr>
              <a:t>Dysortografia</a:t>
            </a:r>
            <a:r>
              <a:rPr lang="sk-SK" sz="3200" b="1" dirty="0" smtClean="0">
                <a:effectLst/>
              </a:rPr>
              <a:t> – porucha pravopisu</a:t>
            </a:r>
            <a:endParaRPr lang="sk-SK" sz="3200" b="1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76064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Postihuje osvojovanie gramatiky. Jedným z prejavov </a:t>
            </a:r>
            <a:b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je aj neschopnosť aplikovať gramatické pravidlá. </a:t>
            </a:r>
          </a:p>
          <a:p>
            <a:pPr marL="0" indent="0" algn="just">
              <a:buNone/>
            </a:pPr>
            <a:endParaRPr lang="sk-SK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Prejavy:</a:t>
            </a:r>
          </a:p>
          <a:p>
            <a:pPr algn="just">
              <a:buFontTx/>
              <a:buChar char="-"/>
            </a:pP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vynechávanie písmen, slabík slov pri písaní</a:t>
            </a:r>
          </a:p>
          <a:p>
            <a:pPr algn="just">
              <a:buFontTx/>
              <a:buChar char="-"/>
            </a:pP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pridávanie písmen</a:t>
            </a:r>
          </a:p>
          <a:p>
            <a:pPr algn="just">
              <a:buFontTx/>
              <a:buChar char="-"/>
            </a:pP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prehadzovanie písmen a slabík v slovách</a:t>
            </a:r>
          </a:p>
          <a:p>
            <a:pPr algn="just">
              <a:buFontTx/>
              <a:buChar char="-"/>
            </a:pP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zámeny písmen, ktorých fonémy sú akusticky podobné (</a:t>
            </a:r>
            <a:r>
              <a:rPr lang="sk-SK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s-z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sk-SK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d-t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sk-SK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b-p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...)</a:t>
            </a:r>
          </a:p>
          <a:p>
            <a:pPr algn="just">
              <a:buFontTx/>
              <a:buChar char="-"/>
            </a:pP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nerozlišovanie a zámena mäkkých a tvrdých slabík </a:t>
            </a:r>
            <a:b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dy-di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sk-SK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ty-ti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sk-SK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ny-ni</a:t>
            </a:r>
            <a:endParaRPr lang="sk-SK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buFontTx/>
              <a:buChar char="-"/>
            </a:pP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nesprávne písanie mäkkých slabík </a:t>
            </a:r>
            <a:r>
              <a:rPr lang="sk-SK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di,ti,ni,li,de,te,ne,le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b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 mäkčeňom</a:t>
            </a:r>
          </a:p>
          <a:p>
            <a:pPr algn="just">
              <a:buFontTx/>
              <a:buChar char="-"/>
            </a:pP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nedodržiavanie hraníc slov</a:t>
            </a:r>
          </a:p>
          <a:p>
            <a:pPr algn="just">
              <a:buFontTx/>
              <a:buChar char="-"/>
            </a:pP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nepoužívanie alebo nesprávne používanie diakritických znamienok</a:t>
            </a:r>
            <a:endParaRPr lang="sk-SK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74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6876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sk-SK" sz="3200" b="1" dirty="0">
                <a:effectLst/>
              </a:rPr>
              <a:t>Odporúčania pre výchovno-vzdelávací proces pre </a:t>
            </a:r>
            <a:r>
              <a:rPr lang="sk-SK" sz="3200" b="1" dirty="0" err="1" smtClean="0">
                <a:effectLst/>
              </a:rPr>
              <a:t>dysortografikov</a:t>
            </a:r>
            <a:endParaRPr lang="sk-SK" sz="3200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/>
          </a:bodyPr>
          <a:lstStyle/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Diktát pripraviť ako doplňovačku zameranú na jeden gramatický jav,</a:t>
            </a:r>
          </a:p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žiak píše diktát tak, že píše každú druhú vetu, má možnosť dokončiť a skontrolovať si pôvodnú vetu, zatiaľ čo ostatní píšu ďalej,</a:t>
            </a:r>
          </a:p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poskytnúť žiakovi dlhší čas na kontrolu,</a:t>
            </a:r>
          </a:p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diktáty neklasifikovať známkou, zaznačiť len počet chýb,</a:t>
            </a:r>
          </a:p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zaviesť zošit chybných slov – rodičia aj dieťa získa prehľad o tom, aké chyby najčastejšie robí a môžu slová precvičovať pri domácej príprave,</a:t>
            </a:r>
          </a:p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overovať, či žiak ovláda gramatické pravidlá ústne,</a:t>
            </a:r>
          </a:p>
        </p:txBody>
      </p:sp>
    </p:spTree>
    <p:extLst>
      <p:ext uri="{BB962C8B-B14F-4D97-AF65-F5344CB8AC3E}">
        <p14:creationId xmlns:p14="http://schemas.microsoft.com/office/powerpoint/2010/main" val="413663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60640"/>
          </a:xfrm>
        </p:spPr>
        <p:txBody>
          <a:bodyPr>
            <a:noAutofit/>
          </a:bodyPr>
          <a:lstStyle/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 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žiakov s ťažšou formou </a:t>
            </a:r>
            <a:r>
              <a:rPr lang="sk-SK" sz="2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dysortografie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vo vyšších ročníkoch brať do úvahy, že nesprávna sluchová diferenciácia slabík </a:t>
            </a:r>
            <a:r>
              <a:rPr lang="sk-SK" sz="2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dy-di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sk-SK" sz="2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ty-ti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sk-SK" sz="2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ny-ni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sťažuje určovanie písania i/y v slovách napr. podľa vzorov podstatných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mien,</a:t>
            </a:r>
            <a:endParaRPr lang="sk-SK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umožniť používať gramatickú tabuľku napr. na rozlíšenie tvrdých a mäkkých spoluhlások, vybraných slov,</a:t>
            </a:r>
          </a:p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používať farebné odlíšenie slovných druhov, tabuľku mäkkých a tvrdých slabík, gramatické tabuľky,</a:t>
            </a:r>
          </a:p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 cudzom jazyku sa zamerať na osvojenie určitej slovnej zásoby, vetných a slovných spojení predovšetkým sluchovou cestou,</a:t>
            </a:r>
          </a:p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využívať doplňovanie vhodných slov do viet,</a:t>
            </a:r>
          </a:p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preferovať ústnu formu skúšania,</a:t>
            </a:r>
          </a:p>
          <a:p>
            <a:pPr algn="just"/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olerovať fonetický zápis slov.</a:t>
            </a:r>
            <a:endParaRPr lang="sk-SK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46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21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k-SK" sz="3200" b="1" dirty="0" err="1" smtClean="0">
                <a:effectLst/>
              </a:rPr>
              <a:t>Dyskalkúlia</a:t>
            </a:r>
            <a:r>
              <a:rPr lang="sk-SK" sz="3200" b="1" dirty="0" smtClean="0">
                <a:effectLst/>
              </a:rPr>
              <a:t> – porucha matematických schopností </a:t>
            </a:r>
            <a:endParaRPr lang="sk-SK" sz="3200" b="1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sk-SK" sz="8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Typy </a:t>
            </a:r>
            <a:r>
              <a:rPr lang="sk-SK" sz="8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dyskalkúlie</a:t>
            </a:r>
            <a:r>
              <a:rPr lang="sk-SK" sz="8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marL="0" indent="0" algn="just">
              <a:buNone/>
            </a:pPr>
            <a:r>
              <a:rPr lang="sk-SK" sz="8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sk-SK" sz="8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8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Praktognostická</a:t>
            </a:r>
            <a:r>
              <a:rPr lang="sk-SK" sz="8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sz="8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nedokáže primerane manipulovať </a:t>
            </a:r>
            <a:br>
              <a:rPr lang="sk-SK" sz="8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8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 konkrétnymi alebo nakreslenými symbolmi, nenájde rozdiely, podobnosti, má ťažkosti pri zoraďovaní predmetov podľa určitých kritérií, v priraďovaní čísla k počtu a pod.</a:t>
            </a:r>
          </a:p>
          <a:p>
            <a:pPr marL="0" indent="0" algn="just">
              <a:buNone/>
            </a:pPr>
            <a:endParaRPr lang="sk-SK" sz="4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buNone/>
            </a:pPr>
            <a:r>
              <a:rPr lang="sk-SK" sz="8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Verbálna</a:t>
            </a:r>
            <a:r>
              <a:rPr lang="sk-SK" sz="8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– neistota vo vymenovaní radu vzostupne, zostupne, má ťažkosti v slovnom označovaní množstiev, počtu predmetov...</a:t>
            </a:r>
          </a:p>
          <a:p>
            <a:pPr marL="0" indent="0" algn="just">
              <a:buNone/>
            </a:pPr>
            <a:endParaRPr lang="sk-SK" sz="4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buNone/>
            </a:pPr>
            <a:r>
              <a:rPr lang="sk-SK" sz="8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Lexická</a:t>
            </a:r>
            <a:r>
              <a:rPr lang="sk-SK" sz="8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– neschopnosť čítať matematické znaky, číslice...</a:t>
            </a:r>
          </a:p>
          <a:p>
            <a:pPr marL="0" indent="0" algn="just">
              <a:buNone/>
            </a:pPr>
            <a:endParaRPr lang="sk-SK" sz="4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buNone/>
            </a:pPr>
            <a:r>
              <a:rPr lang="sk-SK" sz="8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Grafická</a:t>
            </a:r>
            <a:r>
              <a:rPr lang="sk-SK" sz="8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– ťažkosti pri zápise čísel pod seba, v geometrii...</a:t>
            </a:r>
          </a:p>
          <a:p>
            <a:pPr marL="0" indent="0" algn="just">
              <a:buNone/>
            </a:pPr>
            <a:endParaRPr lang="sk-SK" sz="4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buNone/>
            </a:pPr>
            <a:r>
              <a:rPr lang="sk-SK" sz="8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Operačná</a:t>
            </a:r>
            <a:r>
              <a:rPr lang="sk-SK" sz="8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– narušená schopnosť riešiť matematické operácie, písomne rieši aj jednoduché príklady</a:t>
            </a:r>
          </a:p>
          <a:p>
            <a:pPr marL="0" indent="0" algn="just">
              <a:buNone/>
            </a:pPr>
            <a:endParaRPr lang="sk-SK" sz="4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buNone/>
            </a:pPr>
            <a:r>
              <a:rPr lang="sk-SK" sz="8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Ideognostická</a:t>
            </a:r>
            <a:r>
              <a:rPr lang="sk-SK" sz="8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– nechápe pojmy, vzťahy medzi nimi, nechápe zadania, žiak nie je schopný previesť z praxe vychádzajúcu úlohu do systému číslic a riešiť ju</a:t>
            </a:r>
          </a:p>
          <a:p>
            <a:pPr marL="0" indent="0">
              <a:buNone/>
            </a:pPr>
            <a:endParaRPr lang="sk-SK" sz="5100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374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955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k-SK" sz="3200" b="1" dirty="0">
                <a:effectLst/>
              </a:rPr>
              <a:t>Odporúčania pre výchovno-vzdelávací proces pre </a:t>
            </a:r>
            <a:r>
              <a:rPr lang="sk-SK" sz="3200" b="1" dirty="0" smtClean="0">
                <a:effectLst/>
              </a:rPr>
              <a:t>žiakov s </a:t>
            </a:r>
            <a:r>
              <a:rPr lang="sk-SK" sz="3200" b="1" dirty="0" err="1" smtClean="0">
                <a:effectLst/>
              </a:rPr>
              <a:t>dyskalkúliou</a:t>
            </a:r>
            <a:endParaRPr lang="sk-SK" sz="3200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72208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Tolerantne hodnotiť zámeny tvarovo podobných alebo zrkadlovo obrátených číslic,</a:t>
            </a:r>
          </a:p>
          <a:p>
            <a:pPr algn="just"/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chyby z nedodržania správnej úpravy číslic pri sčítaní, odčítaní pod sebou nebrať do úvahy, umožniť zopakovať dané riešenia ústne,</a:t>
            </a:r>
          </a:p>
          <a:p>
            <a:pPr algn="just"/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kontrolovať nielen výsledok, ale aj správnosť postupu</a:t>
            </a:r>
          </a:p>
          <a:p>
            <a:pPr algn="just"/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tolerovať nižšiu kvalitu rysovania,</a:t>
            </a:r>
          </a:p>
          <a:p>
            <a:pPr algn="just"/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zamerať pozornosť na zautomatizovanie rozkladu čísla 10 a až po jeho zvládnutí pristupovať k nácviku sčítania a odčítania s prechodom cez desiatku,</a:t>
            </a:r>
          </a:p>
          <a:p>
            <a:pPr algn="just"/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umožniť žiakovi používať matematické tabuľky, kalkulačku,</a:t>
            </a:r>
          </a:p>
          <a:p>
            <a:pPr algn="just"/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rozdeliť slovnú úlohu na menšie časti, upozorniť </a:t>
            </a:r>
            <a:b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 správne pochopenie obsahu a pomocnými otázkami priviesť na správny postup riešenia.</a:t>
            </a:r>
            <a:endParaRPr lang="sk-SK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38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07504"/>
          </a:xfrm>
        </p:spPr>
        <p:txBody>
          <a:bodyPr>
            <a:normAutofit/>
          </a:bodyPr>
          <a:lstStyle/>
          <a:p>
            <a:pPr algn="l"/>
            <a:r>
              <a:rPr lang="sk-SK" sz="3200" dirty="0" smtClean="0">
                <a:effectLst/>
              </a:rPr>
              <a:t>Žiak so ŠVVP</a:t>
            </a:r>
            <a:endParaRPr lang="sk-SK" sz="3200" dirty="0">
              <a:effectLst/>
            </a:endParaRPr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457201" y="1298752"/>
            <a:ext cx="8075240" cy="402059"/>
          </a:xfrm>
        </p:spPr>
        <p:txBody>
          <a:bodyPr>
            <a:normAutofit/>
          </a:bodyPr>
          <a:lstStyle/>
          <a:p>
            <a:pPr algn="r"/>
            <a:r>
              <a:rPr lang="sk-SK" sz="18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(podľa § 2 písm. i školského zákona)</a:t>
            </a:r>
            <a:endParaRPr lang="sk-SK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457201" y="2132856"/>
            <a:ext cx="8291264" cy="3951288"/>
          </a:xfrm>
        </p:spPr>
        <p:txBody>
          <a:bodyPr>
            <a:normAutofit/>
          </a:bodyPr>
          <a:lstStyle/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žiak so 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špeciálnymi výchovno-vzdelávacími potrebami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(ŠVVP)</a:t>
            </a:r>
          </a:p>
          <a:p>
            <a:pPr algn="just"/>
            <a:endParaRPr lang="sk-SK" sz="2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je žiak, ktorý má zariadením výchovného poradenstva </a:t>
            </a:r>
            <a:b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prevencie diagnostikované špeciálne výchovno-vzdelávacie potreby</a:t>
            </a:r>
            <a:endParaRPr lang="sk-SK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81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sk-SK" sz="2800" dirty="0">
                <a:effectLst/>
              </a:rPr>
              <a:t>Ďalšie odporúčania pre výchovno-vzdelávací proces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472608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sk-SK" sz="18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motivácia, sebaúcta, sebadôvera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</a:p>
          <a:p>
            <a:pPr lvl="0" algn="just"/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ýznamnou motiváciou je pochvala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povzbudenie, upriamenie pozornosti žiaka na jeho predošlé úspechy, úspešné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zvládnutie inej (pre neho jednoduchšej)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úlohy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 algn="just"/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Podporovať žiaka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 činnostiach, kde má predpoklady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uspieť</a:t>
            </a:r>
          </a:p>
          <a:p>
            <a:pPr algn="just"/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nedovoliť,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aby bol žiak podceňovaný či zosmiešňovaný</a:t>
            </a:r>
          </a:p>
          <a:p>
            <a:pPr marL="0" lvl="0" indent="0" algn="just">
              <a:buNone/>
            </a:pPr>
            <a:endParaRPr lang="sk-SK" sz="1000" u="sng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sk-SK" sz="18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organizácia vlastnej práce: </a:t>
            </a:r>
          </a:p>
          <a:p>
            <a:pPr algn="just"/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žiaka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je potrebné posadiť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 také miesto, kde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je možné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častejšie kontrolovať jeho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prácu</a:t>
            </a:r>
          </a:p>
          <a:p>
            <a:pPr lvl="0" algn="just"/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jeho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prácu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je nutné kontrolovať priebežne,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 prípade potreby tiež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usmerniť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 toto usmernenie musí byť okamžité, časté a primerané</a:t>
            </a:r>
          </a:p>
          <a:p>
            <a:pPr lvl="0" algn="just"/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žiakovi poskytnúť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návod, ako si efektívne organizovať svoju prácu/učenie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úlohu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rozdeliť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jednotlivé kroky, zvoliť si postupnosť týchto krokov a systematicky ich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nasledovať</a:t>
            </a:r>
          </a:p>
          <a:p>
            <a:pPr lvl="0" algn="just"/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viesť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žiaka k osvojovaniu si týchto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stratégií 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 algn="just"/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ak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zadávate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komplexnejšie úlohy (ktoré vyžadujú viacero na seba nadväzujúcich krokov), tak tieto úlohy </a:t>
            </a:r>
            <a:r>
              <a:rPr lang="sk-SK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štruktúrujte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0436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6624736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sk-SK" sz="18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proces zapamätávania poznatkov, učiva:</a:t>
            </a:r>
          </a:p>
          <a:p>
            <a:pPr lvl="0" algn="just"/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vytvárajte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podmienky na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tzv. „preučenie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 - t.j. opätovné naučenie vedomostí, ich opakovanie a 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súhrny  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 algn="just"/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využívajte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špecifické stratégie podporujúce zapamätanie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(napr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rozdeľovanie učiva na menšie časti, ústne zopakovanie, predstavovanie, vizualizácia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 algn="just"/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používajte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mnemotechnické pomôcky (napr. „LACO DOMA“ pri učení rímskych číslic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pokiaľ je žiak vyvolaný k písomnej práci na tabuli, kde má vypracovať zadanie z knihy/zošita,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umožnite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mu vziať si ich so sebou (nie však pri skúšaní naučených vedomostí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</a:p>
          <a:p>
            <a:pPr algn="just"/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vytvárajte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podmienky pre zapojenie viacerých zmyslov do učenia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(napr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aby žiak mohol učený </a:t>
            </a:r>
            <a:r>
              <a:rPr lang="sk-SK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podnetový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materiál vnímať zároveň zrakom, sluchom, hmatom, mohol zapojiť aj svoj pohyb – praktický nácvik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marL="0" lvl="0" indent="0" algn="just">
              <a:buNone/>
            </a:pPr>
            <a:endParaRPr lang="sk-SK" sz="1000" u="sng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sk-SK" sz="1800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psychohygiena</a:t>
            </a:r>
            <a:r>
              <a:rPr lang="sk-SK" sz="18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</a:p>
          <a:p>
            <a:pPr algn="just"/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optimálne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rozvrhnite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edukačné nároky na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žiaka - vyvážene striedajte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úlohy, ktoré sú pre neho jednoduchšie s tými, ktoré vníma ako náročné </a:t>
            </a:r>
            <a:endParaRPr lang="sk-SK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optimálne rozvrhnite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žiakov čas na prácu a odpočinok,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dbajte </a:t>
            </a:r>
            <a:b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 vyváženosť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sústredenej práce s 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relaxáciou </a:t>
            </a:r>
          </a:p>
          <a:p>
            <a:pPr algn="just"/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vo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voľnom čase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umožnite 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žiakovi aj aktívny </a:t>
            </a:r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oddych</a:t>
            </a:r>
            <a:r>
              <a:rPr lang="sk-SK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sk-SK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podporujte ho v jeho záľubách, avšak nepreťažujte 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98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k-SK" sz="3200" b="1" dirty="0" smtClean="0">
                <a:effectLst/>
              </a:rPr>
              <a:t>Kompenzačné a špeciálne učebné pomôcky pre žiakov s vývinovými poruchami učenia</a:t>
            </a:r>
            <a:endParaRPr lang="sk-SK" sz="3200" b="1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k-SK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Technické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– diktafón, kalkulačka, počítač, notebook, korekcia gramatiky v počítači</a:t>
            </a:r>
          </a:p>
          <a:p>
            <a:pPr algn="just"/>
            <a:r>
              <a:rPr lang="sk-SK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Didaktické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– pravidlá slovenského pravopisu, rôzne gramatické tabuľky, tabuľka malej a veľkej násobilky, číselná os, prehľad vzorcov, matematické, fyzikálne, chemické tabuľky, atlas, slovníky...</a:t>
            </a:r>
          </a:p>
          <a:p>
            <a:pPr algn="just"/>
            <a:r>
              <a:rPr lang="sk-SK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Upravené materiály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– doplňovačky, poznámky odkopírované od spolužiakov, učiteľom pripravené poznámky nalepené do zošita, nákresy, rozdelenie učebnej látky na kratšie úseky...</a:t>
            </a:r>
          </a:p>
          <a:p>
            <a:pPr algn="just"/>
            <a:r>
              <a:rPr lang="sk-SK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Kompenzačné pomôcky 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čítacie okienko, </a:t>
            </a:r>
            <a:r>
              <a:rPr lang="sk-SK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dyslektická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tabuľka, obrázková abeceda...</a:t>
            </a:r>
          </a:p>
          <a:p>
            <a:pPr algn="just"/>
            <a:r>
              <a:rPr lang="sk-SK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Školské potreby 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štvorčekové zošity, zošity a podložky s pomocnými linajkami, násadka na správne držanie písacieho náčinia...</a:t>
            </a:r>
          </a:p>
          <a:p>
            <a:pPr algn="just"/>
            <a:r>
              <a:rPr lang="sk-SK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Špeciálne učebnice a pracovné listy 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</a:t>
            </a:r>
            <a:r>
              <a:rPr lang="sk-SK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Kuliferdo</a:t>
            </a:r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RAABE...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1206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808819"/>
            <a:ext cx="8229600" cy="3240363"/>
          </a:xfrm>
        </p:spPr>
        <p:txBody>
          <a:bodyPr>
            <a:normAutofit/>
          </a:bodyPr>
          <a:lstStyle/>
          <a:p>
            <a:r>
              <a:rPr lang="sk-SK" sz="4400" b="1" i="1" dirty="0">
                <a:effectLst/>
              </a:rPr>
              <a:t>„Nie je umením dokázať týmto deťom, že niečo nevedia, </a:t>
            </a:r>
            <a:r>
              <a:rPr lang="sk-SK" sz="4400" b="1" i="1" dirty="0" smtClean="0">
                <a:effectLst/>
              </a:rPr>
              <a:t/>
            </a:r>
            <a:br>
              <a:rPr lang="sk-SK" sz="4400" b="1" i="1" dirty="0" smtClean="0">
                <a:effectLst/>
              </a:rPr>
            </a:br>
            <a:r>
              <a:rPr lang="sk-SK" sz="4400" b="1" i="1" dirty="0" smtClean="0">
                <a:effectLst/>
              </a:rPr>
              <a:t>ale </a:t>
            </a:r>
            <a:r>
              <a:rPr lang="sk-SK" sz="4400" b="1" i="1" dirty="0">
                <a:effectLst/>
              </a:rPr>
              <a:t>je umenie dať im príležitosť ukázať, že niečo </a:t>
            </a:r>
            <a:r>
              <a:rPr lang="sk-SK" sz="4400" b="1" i="1" dirty="0" smtClean="0">
                <a:effectLst/>
              </a:rPr>
              <a:t>vedia</a:t>
            </a:r>
            <a:r>
              <a:rPr lang="sk-SK" sz="4400" b="1" i="1" dirty="0">
                <a:effectLst/>
              </a:rPr>
              <a:t>.</a:t>
            </a:r>
            <a:r>
              <a:rPr lang="sk-SK" sz="4400" b="1" i="1" dirty="0" smtClean="0">
                <a:effectLst/>
              </a:rPr>
              <a:t>“</a:t>
            </a:r>
            <a:endParaRPr lang="sk-SK" sz="4400" b="1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6717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999234"/>
            <a:ext cx="8229600" cy="859532"/>
          </a:xfrm>
        </p:spPr>
        <p:txBody>
          <a:bodyPr/>
          <a:lstStyle/>
          <a:p>
            <a:r>
              <a:rPr lang="sk-SK" sz="4800" b="1" dirty="0" smtClean="0"/>
              <a:t>Ďakujeme za pozornosť. </a:t>
            </a:r>
            <a:endParaRPr lang="sk-SK" sz="4800" b="1" dirty="0"/>
          </a:p>
        </p:txBody>
      </p:sp>
    </p:spTree>
    <p:extLst>
      <p:ext uri="{BB962C8B-B14F-4D97-AF65-F5344CB8AC3E}">
        <p14:creationId xmlns:p14="http://schemas.microsoft.com/office/powerpoint/2010/main" val="27842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432048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sk-SK" sz="2400" dirty="0" smtClean="0">
                <a:effectLst/>
              </a:rPr>
              <a:t>Zoznam použitých zdrojov:</a:t>
            </a:r>
            <a:endParaRPr lang="sk-SK" sz="2400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15516" y="692696"/>
            <a:ext cx="8712968" cy="6192688"/>
          </a:xfrm>
        </p:spPr>
        <p:txBody>
          <a:bodyPr>
            <a:noAutofit/>
          </a:bodyPr>
          <a:lstStyle/>
          <a:p>
            <a:pPr algn="just"/>
            <a:r>
              <a:rPr lang="sk-SK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Zákon č. 245/2008 </a:t>
            </a:r>
            <a:r>
              <a:rPr lang="sk-SK" sz="11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Z.z</a:t>
            </a:r>
            <a:r>
              <a:rPr lang="sk-SK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o výchove a vzdelávaní (školský zákon) a o zmene a </a:t>
            </a:r>
            <a:r>
              <a:rPr lang="sk-SK" sz="11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doplneni</a:t>
            </a:r>
            <a:r>
              <a:rPr lang="sk-SK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niektorých zákonov</a:t>
            </a:r>
          </a:p>
          <a:p>
            <a:pPr lvl="0" algn="just"/>
            <a:r>
              <a:rPr lang="sk-SK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Metodický pokyn </a:t>
            </a:r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č. 22/2011 na hodnotenie žiakov základnej školy č.:</a:t>
            </a:r>
            <a:r>
              <a:rPr lang="sk-SK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2011-3121/12824:4-921</a:t>
            </a:r>
          </a:p>
          <a:p>
            <a:pPr lvl="0" algn="just"/>
            <a:r>
              <a:rPr lang="sk-SK" sz="11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MŠVVaŠ</a:t>
            </a:r>
            <a:r>
              <a:rPr lang="sk-SK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SR: Pedagogicko-organizačné pokyny na školský rok 2017/2018, Bratislava 2017</a:t>
            </a:r>
          </a:p>
          <a:p>
            <a:pPr algn="just"/>
            <a:r>
              <a:rPr lang="sk-SK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POLGÁRYOVÁ,E. a kol.: Diagnostika, vzdelávanie, hodnotenie a testovanie žiakov so zdravotným znevýhodnením. Bratislava: NÚCEM, 2015, ISBN 978-80-89638-17-8</a:t>
            </a:r>
          </a:p>
          <a:p>
            <a:pPr algn="just"/>
            <a:r>
              <a:rPr lang="sk-SK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BUČEKOVÁ,M., HUCÍKOVÁ,M., MATULA,Š., SUROVÁ, P.: Poruchy </a:t>
            </a:r>
            <a:r>
              <a:rPr lang="sk-SK" sz="11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učania</a:t>
            </a:r>
            <a:r>
              <a:rPr lang="sk-SK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intelektu a ďalšie poruchy podľa MKCH 10, Bratislava: Dr. </a:t>
            </a:r>
            <a:r>
              <a:rPr lang="sk-SK" sz="11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Josef</a:t>
            </a:r>
            <a:r>
              <a:rPr lang="sk-SK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sz="11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Raabe</a:t>
            </a:r>
            <a:r>
              <a:rPr lang="sk-SK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Slovensko, 2013, ISBN 978-80-8140-097-1</a:t>
            </a:r>
          </a:p>
          <a:p>
            <a:pPr algn="just"/>
            <a:r>
              <a:rPr lang="sk-SK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ŽAŠKOVSKÁ,J.: Kompenzačné a špeciálne učebné pomôcky pre deti a žiakov so špeciálnymi výchovno-vzdelávacími potrebami, Bratislava: Štátna školská inšpekcia, 2012</a:t>
            </a:r>
          </a:p>
          <a:p>
            <a:pPr algn="just"/>
            <a:r>
              <a:rPr lang="sk-SK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ŠULIKOVÁ, I.: Námety na reedukačnú činnosť u žiakov s vývinovými poruchami učenia, Prešov: MPC, 2014 </a:t>
            </a:r>
          </a:p>
          <a:p>
            <a:pPr algn="just"/>
            <a:r>
              <a:rPr lang="sk-SK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http</a:t>
            </a:r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://www.statpedu.sk/sk/deti-ziaci-so-svvp/deti-ziaci-so-zdravotnym-znevyhodnenim-vseobecnym-intelektovym-nadanim</a:t>
            </a:r>
            <a:r>
              <a:rPr lang="sk-SK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/</a:t>
            </a:r>
          </a:p>
          <a:p>
            <a:pPr algn="just"/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http://www.vudpap.sk/sk/informacie-pre-odbornych-zamestnancov</a:t>
            </a:r>
            <a:r>
              <a:rPr lang="sk-SK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/ </a:t>
            </a:r>
          </a:p>
          <a:p>
            <a:pPr algn="just"/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HORŇÁKOVÁ,K., KAPALKOVÁ,S., MIKULAJOVÁ,M.: </a:t>
            </a:r>
            <a:r>
              <a:rPr lang="sk-SK" sz="11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Kniha o detskej reči. </a:t>
            </a:r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Bratislava: Slniečko, 2005 ISBN 80-969074-3-3</a:t>
            </a:r>
          </a:p>
          <a:p>
            <a:pPr algn="just"/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KEREKRÉTIOVÁ, A. a kol.: Logopédia. Bratislava: ;Univerzita Komenského, 2016. ISBN 978-80-223-4165-3</a:t>
            </a:r>
          </a:p>
          <a:p>
            <a:pPr algn="just"/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KEREKRÉTIOVÁ, Z. a kol.: </a:t>
            </a:r>
            <a:r>
              <a:rPr lang="sk-SK" sz="11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Základy logopédie</a:t>
            </a:r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Bratislava: Univerzita Komenského, 2009. ISBN978-80-223-2574-5</a:t>
            </a:r>
          </a:p>
          <a:p>
            <a:pPr algn="just"/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LECHTA,V., MATUŠKA,O.: </a:t>
            </a:r>
            <a:r>
              <a:rPr lang="sk-SK" sz="11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Rozvíjanie reči mentálne retardovaných detí raného a predškolského veku. </a:t>
            </a:r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Bratislava: </a:t>
            </a:r>
            <a:r>
              <a:rPr lang="sk-SK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Efeta</a:t>
            </a:r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vydavateľstvo </a:t>
            </a:r>
            <a:r>
              <a:rPr lang="sk-SK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Invocentrum</a:t>
            </a:r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., 1995</a:t>
            </a:r>
          </a:p>
          <a:p>
            <a:pPr algn="just"/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LECHTA, V. a kol. </a:t>
            </a:r>
            <a:r>
              <a:rPr lang="sk-SK" sz="11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Diagnostika narušené komunikační schopnosti. </a:t>
            </a:r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Praha: Portál, 2003, ISBN 80-7178-801-5</a:t>
            </a:r>
          </a:p>
          <a:p>
            <a:pPr algn="just"/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LECHTA, V. a kol. </a:t>
            </a:r>
            <a:r>
              <a:rPr lang="sk-SK" sz="11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Terapie narušené komunikační schopnosti. </a:t>
            </a:r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Praha: Portál</a:t>
            </a:r>
          </a:p>
          <a:p>
            <a:pPr algn="just"/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MIKULAJOVÁ, M., RAFAJDUSOVÁ, I. </a:t>
            </a:r>
            <a:r>
              <a:rPr lang="sk-SK" sz="11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Vývinová </a:t>
            </a:r>
            <a:r>
              <a:rPr lang="sk-SK" sz="11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dysfázia</a:t>
            </a:r>
            <a:r>
              <a:rPr lang="sk-SK" sz="11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Špecificky narušený vývin </a:t>
            </a:r>
            <a:r>
              <a:rPr lang="it-IT" sz="11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řeči. </a:t>
            </a:r>
            <a:r>
              <a:rPr lang="it-IT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Bratislava, 1993,  ISBN 80-900445-0-6</a:t>
            </a:r>
            <a:endParaRPr lang="sk-SK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Žáčková</a:t>
            </a:r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H. a kol. </a:t>
            </a:r>
            <a:r>
              <a:rPr lang="sk-SK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Dyslexia</a:t>
            </a:r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Praha: ,,B“ </a:t>
            </a:r>
            <a:r>
              <a:rPr lang="sk-SK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Print</a:t>
            </a:r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s.r.o., 2006, ISBN 80-903579-5-2</a:t>
            </a:r>
          </a:p>
          <a:p>
            <a:pPr algn="just"/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B. </a:t>
            </a:r>
            <a:r>
              <a:rPr lang="sk-SK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Sindelarová</a:t>
            </a:r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sk-SK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Předcházíme</a:t>
            </a:r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poruchám učení</a:t>
            </a:r>
          </a:p>
          <a:p>
            <a:pPr algn="just"/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http://www.zslichza.edu.sk/VD.pd</a:t>
            </a:r>
          </a:p>
          <a:p>
            <a:pPr algn="just"/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http://batikona.blogspot.sk/2014/03/vyvinova-dysfazia.html</a:t>
            </a:r>
          </a:p>
          <a:p>
            <a:pPr algn="just"/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www.cpppap.sk/data/16.%20Poruchy%20sluchového%20vnímania.doc</a:t>
            </a:r>
          </a:p>
          <a:p>
            <a:pPr algn="just"/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https://mpc-edu.sk/sites/default/files/projekty/vystup/srnkova_2.pdf</a:t>
            </a:r>
          </a:p>
          <a:p>
            <a:pPr algn="just"/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http://www.solen.sk/pdf/e1d03357f25e9c2dbe71d3a0ea6569ed.pdf</a:t>
            </a:r>
          </a:p>
          <a:p>
            <a:pPr algn="just"/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http://www.zslichza.edu.sk/VD.pd</a:t>
            </a:r>
          </a:p>
          <a:p>
            <a:pPr algn="just"/>
            <a:r>
              <a:rPr lang="sk-SK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Logopedárium</a:t>
            </a:r>
            <a:r>
              <a:rPr lang="sk-SK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- Diagnostika – Odporúčania - </a:t>
            </a:r>
            <a:r>
              <a:rPr lang="sk-SK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Cvičenia</a:t>
            </a:r>
            <a:endParaRPr lang="sk-SK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91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pPr algn="l"/>
            <a:r>
              <a:rPr lang="sk-SK" sz="3200" dirty="0" smtClean="0">
                <a:effectLst/>
              </a:rPr>
              <a:t>Špeciálna výchovno-vzdelávacia potreba</a:t>
            </a:r>
            <a:endParaRPr lang="sk-SK" sz="3200" dirty="0">
              <a:effectLst/>
            </a:endParaRPr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539553" y="1052736"/>
            <a:ext cx="8075240" cy="423739"/>
          </a:xfrm>
        </p:spPr>
        <p:txBody>
          <a:bodyPr>
            <a:normAutofit/>
          </a:bodyPr>
          <a:lstStyle/>
          <a:p>
            <a:pPr algn="r"/>
            <a:r>
              <a:rPr lang="sk-SK" sz="18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(podľa § 2 písm. i školského zákona)</a:t>
            </a:r>
            <a:endParaRPr lang="sk-SK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390364" y="2107357"/>
            <a:ext cx="8363272" cy="2977827"/>
          </a:xfrm>
        </p:spPr>
        <p:txBody>
          <a:bodyPr>
            <a:normAutofit/>
          </a:bodyPr>
          <a:lstStyle/>
          <a:p>
            <a:pPr algn="just"/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 požiadavka na úpravu podmienok, obsahu, foriem, metód a prístupov vo výchove a vzdelávaní pre žiaka, ktoré vyplývajú z jeho zdravotného znevýhodnenia alebo jeho vývinu v sociálne znevýhodnenom prostredí, uplatnenie ktorých je nevyhnutné na rozvoj schopností alebo osobnosti žiaka a dosiahnutie primeraného stupňa vzdelania a primeraného začlenenia do spoločnosti</a:t>
            </a:r>
            <a:endParaRPr lang="sk-SK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05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999234"/>
            <a:ext cx="8229600" cy="859532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effectLst/>
              </a:rPr>
              <a:t>ŽIAK A ZÁKONNÝ ZÁSTUPCA</a:t>
            </a:r>
            <a:endParaRPr lang="sk-SK" sz="36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5224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23528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sk-SK" sz="3200" dirty="0" smtClean="0">
                <a:effectLst/>
              </a:rPr>
              <a:t>Žiak a zákonný zástupca v školskej integrácii</a:t>
            </a:r>
            <a:endParaRPr lang="sk-SK" sz="3200" dirty="0">
              <a:effectLst/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390364" y="2190564"/>
            <a:ext cx="8363272" cy="2476872"/>
          </a:xfrm>
        </p:spPr>
        <p:txBody>
          <a:bodyPr>
            <a:normAutofit/>
          </a:bodyPr>
          <a:lstStyle/>
          <a:p>
            <a:pPr algn="just"/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integrácia neznamená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„len úľavy 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bez 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snahy“ – NAOPAK ! </a:t>
            </a:r>
            <a:endParaRPr lang="sk-SK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sk-SK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 žiaka ako aj pre rodiča z nej plynú nielen 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práva,</a:t>
            </a: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b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ale rovnako aj 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povinnosti </a:t>
            </a:r>
          </a:p>
          <a:p>
            <a:pPr algn="just"/>
            <a:endParaRPr lang="sk-SK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sk-SK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trojuholník</a:t>
            </a:r>
            <a:r>
              <a:rPr lang="sk-SK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žiak + rodič </a:t>
            </a:r>
            <a:r>
              <a:rPr lang="sk-SK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 škola – poradenské zariadenie </a:t>
            </a:r>
          </a:p>
        </p:txBody>
      </p:sp>
    </p:spTree>
    <p:extLst>
      <p:ext uri="{BB962C8B-B14F-4D97-AF65-F5344CB8AC3E}">
        <p14:creationId xmlns:p14="http://schemas.microsoft.com/office/powerpoint/2010/main" val="47060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927226"/>
            <a:ext cx="8229600" cy="1003548"/>
          </a:xfrm>
        </p:spPr>
        <p:txBody>
          <a:bodyPr/>
          <a:lstStyle/>
          <a:p>
            <a:r>
              <a:rPr lang="sk-SK" sz="3600" b="1" dirty="0" smtClean="0">
                <a:effectLst/>
              </a:rPr>
              <a:t>ŠKOLA</a:t>
            </a:r>
            <a:endParaRPr lang="sk-SK" sz="36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0727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07504"/>
          </a:xfrm>
        </p:spPr>
        <p:txBody>
          <a:bodyPr>
            <a:normAutofit/>
          </a:bodyPr>
          <a:lstStyle/>
          <a:p>
            <a:pPr algn="l"/>
            <a:r>
              <a:rPr lang="sk-SK" sz="3200" dirty="0" smtClean="0">
                <a:effectLst/>
              </a:rPr>
              <a:t>Proces integrácie z pohľadu školy</a:t>
            </a:r>
            <a:endParaRPr lang="sk-SK" sz="3200" dirty="0">
              <a:effectLst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riaditeľ školy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výchovný poradca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triedny pedagóg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ďalší pedagógovia 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asistent učiteľa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školský špeciálny pedagóg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9391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íva">
  <a:themeElements>
    <a:clrScheme name="Exekutíva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íva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ív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2949</TotalTime>
  <Words>2000</Words>
  <Application>Microsoft Office PowerPoint</Application>
  <PresentationFormat>Prezentácia na obrazovke (4:3)</PresentationFormat>
  <Paragraphs>338</Paragraphs>
  <Slides>45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45</vt:i4>
      </vt:variant>
    </vt:vector>
  </HeadingPairs>
  <TitlesOfParts>
    <vt:vector size="46" baseType="lpstr">
      <vt:lpstr>Exekutíva</vt:lpstr>
      <vt:lpstr>Žiak so ŠVVP  vo výchovno-vzdelávacom procese</vt:lpstr>
      <vt:lpstr>PROCES INTEGRÁCIE V PRAXI</vt:lpstr>
      <vt:lpstr>Školská integrácia</vt:lpstr>
      <vt:lpstr>Žiak so ŠVVP</vt:lpstr>
      <vt:lpstr>Špeciálna výchovno-vzdelávacia potreba</vt:lpstr>
      <vt:lpstr>ŽIAK A ZÁKONNÝ ZÁSTUPCA</vt:lpstr>
      <vt:lpstr>Žiak a zákonný zástupca v školskej integrácii</vt:lpstr>
      <vt:lpstr>ŠKOLA</vt:lpstr>
      <vt:lpstr>Proces integrácie z pohľadu školy</vt:lpstr>
      <vt:lpstr>Postup školy</vt:lpstr>
      <vt:lpstr>Prezentácia programu PowerPoint</vt:lpstr>
      <vt:lpstr>Prezentácia programu PowerPoint</vt:lpstr>
      <vt:lpstr>Prezentácia programu PowerPoint</vt:lpstr>
      <vt:lpstr>Vzdelávací program pre žiakov s vývinovými poruchami učenia Vzdelávací program pre žiakov s NKS platné od r. 2016</vt:lpstr>
      <vt:lpstr>Individuálny výchovno-vzdelávací program</vt:lpstr>
      <vt:lpstr>IVVP obsahuje: </vt:lpstr>
      <vt:lpstr>Úprava učebných osnov</vt:lpstr>
      <vt:lpstr>Funkcia a úloha výchovného poradcu</vt:lpstr>
      <vt:lpstr>Overovanie vedomostí, hodnotenie   a klasifikácia žiakov so ŠVVP</vt:lpstr>
      <vt:lpstr>Prezentácia programu PowerPoint</vt:lpstr>
      <vt:lpstr>Hodnotenie žiakov so ZZ</vt:lpstr>
      <vt:lpstr>Prezentácia programu PowerPoint</vt:lpstr>
      <vt:lpstr>Pri poruchách učenia sa prejavujú problémy (Zelinková, 2003):</vt:lpstr>
      <vt:lpstr>Druhy vývinových porúch učenia</vt:lpstr>
      <vt:lpstr>Dyslexia – porucha čítania</vt:lpstr>
      <vt:lpstr>Príčiny dyslexie</vt:lpstr>
      <vt:lpstr>Takto vidí text dyslektik</vt:lpstr>
      <vt:lpstr>Námety na rozvoj oslabených funkcií </vt:lpstr>
      <vt:lpstr>Odporúčania pre výchovno-vzdelávací proces pre žiakov s dyslexiou</vt:lpstr>
      <vt:lpstr>Prezentácia programu PowerPoint</vt:lpstr>
      <vt:lpstr>Dysgrafia – porucha grafického prejavu</vt:lpstr>
      <vt:lpstr>                  Písmo dysgrafika</vt:lpstr>
      <vt:lpstr>Odporúčania pre výchovno-vzdelávací proces pre žiakov s dysgrafiou</vt:lpstr>
      <vt:lpstr>Prezentácia programu PowerPoint</vt:lpstr>
      <vt:lpstr>Dysortografia – porucha pravopisu</vt:lpstr>
      <vt:lpstr>Odporúčania pre výchovno-vzdelávací proces pre dysortografikov</vt:lpstr>
      <vt:lpstr>Prezentácia programu PowerPoint</vt:lpstr>
      <vt:lpstr>Dyskalkúlia – porucha matematických schopností </vt:lpstr>
      <vt:lpstr>Odporúčania pre výchovno-vzdelávací proces pre žiakov s dyskalkúliou</vt:lpstr>
      <vt:lpstr>Ďalšie odporúčania pre výchovno-vzdelávací proces</vt:lpstr>
      <vt:lpstr>Prezentácia programu PowerPoint</vt:lpstr>
      <vt:lpstr>Kompenzačné a špeciálne učebné pomôcky pre žiakov s vývinovými poruchami učenia</vt:lpstr>
      <vt:lpstr>„Nie je umením dokázať týmto deťom, že niečo nevedia,  ale je umenie dať im príležitosť ukázať, že niečo vedia.“</vt:lpstr>
      <vt:lpstr>Ďakujeme za pozornosť. </vt:lpstr>
      <vt:lpstr>Zoznam použitých zdrojov: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Owner</dc:creator>
  <cp:lastModifiedBy>ziak</cp:lastModifiedBy>
  <cp:revision>165</cp:revision>
  <dcterms:created xsi:type="dcterms:W3CDTF">2018-02-15T07:58:18Z</dcterms:created>
  <dcterms:modified xsi:type="dcterms:W3CDTF">2018-10-26T12:58:25Z</dcterms:modified>
</cp:coreProperties>
</file>